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0" r:id="rId5"/>
  </p:sldMasterIdLst>
  <p:notesMasterIdLst>
    <p:notesMasterId r:id="rId15"/>
  </p:notesMasterIdLst>
  <p:handoutMasterIdLst>
    <p:handoutMasterId r:id="rId16"/>
  </p:handoutMasterIdLst>
  <p:sldIdLst>
    <p:sldId id="365" r:id="rId6"/>
    <p:sldId id="366" r:id="rId7"/>
    <p:sldId id="355" r:id="rId8"/>
    <p:sldId id="359" r:id="rId9"/>
    <p:sldId id="363" r:id="rId10"/>
    <p:sldId id="367" r:id="rId11"/>
    <p:sldId id="362" r:id="rId12"/>
    <p:sldId id="364" r:id="rId13"/>
    <p:sldId id="356" r:id="rId14"/>
  </p:sldIdLst>
  <p:sldSz cx="9144000" cy="6858000" type="screen4x3"/>
  <p:notesSz cx="6807200" cy="9939338"/>
  <p:defaultTextStyle>
    <a:defPPr>
      <a:defRPr lang="en-AU"/>
    </a:defPPr>
    <a:lvl1pPr algn="l" rtl="0" fontAlgn="base">
      <a:spcBef>
        <a:spcPct val="0"/>
      </a:spcBef>
      <a:spcAft>
        <a:spcPct val="0"/>
      </a:spcAft>
      <a:defRPr sz="2400" kern="1200">
        <a:solidFill>
          <a:srgbClr val="0084C2"/>
        </a:solidFill>
        <a:latin typeface="Myriad Pro"/>
        <a:ea typeface="+mn-ea"/>
        <a:cs typeface="+mn-cs"/>
      </a:defRPr>
    </a:lvl1pPr>
    <a:lvl2pPr marL="457200" algn="l" rtl="0" fontAlgn="base">
      <a:spcBef>
        <a:spcPct val="0"/>
      </a:spcBef>
      <a:spcAft>
        <a:spcPct val="0"/>
      </a:spcAft>
      <a:defRPr sz="2400" kern="1200">
        <a:solidFill>
          <a:srgbClr val="0084C2"/>
        </a:solidFill>
        <a:latin typeface="Myriad Pro"/>
        <a:ea typeface="+mn-ea"/>
        <a:cs typeface="+mn-cs"/>
      </a:defRPr>
    </a:lvl2pPr>
    <a:lvl3pPr marL="914400" algn="l" rtl="0" fontAlgn="base">
      <a:spcBef>
        <a:spcPct val="0"/>
      </a:spcBef>
      <a:spcAft>
        <a:spcPct val="0"/>
      </a:spcAft>
      <a:defRPr sz="2400" kern="1200">
        <a:solidFill>
          <a:srgbClr val="0084C2"/>
        </a:solidFill>
        <a:latin typeface="Myriad Pro"/>
        <a:ea typeface="+mn-ea"/>
        <a:cs typeface="+mn-cs"/>
      </a:defRPr>
    </a:lvl3pPr>
    <a:lvl4pPr marL="1371600" algn="l" rtl="0" fontAlgn="base">
      <a:spcBef>
        <a:spcPct val="0"/>
      </a:spcBef>
      <a:spcAft>
        <a:spcPct val="0"/>
      </a:spcAft>
      <a:defRPr sz="2400" kern="1200">
        <a:solidFill>
          <a:srgbClr val="0084C2"/>
        </a:solidFill>
        <a:latin typeface="Myriad Pro"/>
        <a:ea typeface="+mn-ea"/>
        <a:cs typeface="+mn-cs"/>
      </a:defRPr>
    </a:lvl4pPr>
    <a:lvl5pPr marL="1828800" algn="l" rtl="0" fontAlgn="base">
      <a:spcBef>
        <a:spcPct val="0"/>
      </a:spcBef>
      <a:spcAft>
        <a:spcPct val="0"/>
      </a:spcAft>
      <a:defRPr sz="2400" kern="1200">
        <a:solidFill>
          <a:srgbClr val="0084C2"/>
        </a:solidFill>
        <a:latin typeface="Myriad Pro"/>
        <a:ea typeface="+mn-ea"/>
        <a:cs typeface="+mn-cs"/>
      </a:defRPr>
    </a:lvl5pPr>
    <a:lvl6pPr marL="2286000" algn="l" defTabSz="914400" rtl="0" eaLnBrk="1" latinLnBrk="0" hangingPunct="1">
      <a:defRPr sz="2400" kern="1200">
        <a:solidFill>
          <a:srgbClr val="0084C2"/>
        </a:solidFill>
        <a:latin typeface="Myriad Pro"/>
        <a:ea typeface="+mn-ea"/>
        <a:cs typeface="+mn-cs"/>
      </a:defRPr>
    </a:lvl6pPr>
    <a:lvl7pPr marL="2743200" algn="l" defTabSz="914400" rtl="0" eaLnBrk="1" latinLnBrk="0" hangingPunct="1">
      <a:defRPr sz="2400" kern="1200">
        <a:solidFill>
          <a:srgbClr val="0084C2"/>
        </a:solidFill>
        <a:latin typeface="Myriad Pro"/>
        <a:ea typeface="+mn-ea"/>
        <a:cs typeface="+mn-cs"/>
      </a:defRPr>
    </a:lvl7pPr>
    <a:lvl8pPr marL="3200400" algn="l" defTabSz="914400" rtl="0" eaLnBrk="1" latinLnBrk="0" hangingPunct="1">
      <a:defRPr sz="2400" kern="1200">
        <a:solidFill>
          <a:srgbClr val="0084C2"/>
        </a:solidFill>
        <a:latin typeface="Myriad Pro"/>
        <a:ea typeface="+mn-ea"/>
        <a:cs typeface="+mn-cs"/>
      </a:defRPr>
    </a:lvl8pPr>
    <a:lvl9pPr marL="3657600" algn="l" defTabSz="914400" rtl="0" eaLnBrk="1" latinLnBrk="0" hangingPunct="1">
      <a:defRPr sz="2400" kern="1200">
        <a:solidFill>
          <a:srgbClr val="0084C2"/>
        </a:solidFill>
        <a:latin typeface="Myriad Pro"/>
        <a:ea typeface="+mn-ea"/>
        <a:cs typeface="+mn-cs"/>
      </a:defRPr>
    </a:lvl9pPr>
  </p:defaultTextStyle>
  <p:extLst>
    <p:ext uri="{EFAFB233-063F-42B5-8137-9DF3F51BA10A}">
      <p15:sldGuideLst xmlns:p15="http://schemas.microsoft.com/office/powerpoint/2012/main" xmlns="">
        <p15:guide id="1" orient="horz" pos="1207">
          <p15:clr>
            <a:srgbClr val="A4A3A4"/>
          </p15:clr>
        </p15:guide>
        <p15:guide id="2" orient="horz" pos="754">
          <p15:clr>
            <a:srgbClr val="A4A3A4"/>
          </p15:clr>
        </p15:guide>
        <p15:guide id="3" orient="horz" pos="3158">
          <p15:clr>
            <a:srgbClr val="A4A3A4"/>
          </p15:clr>
        </p15:guide>
        <p15:guide id="4" orient="horz" pos="1162">
          <p15:clr>
            <a:srgbClr val="A4A3A4"/>
          </p15:clr>
        </p15:guide>
        <p15:guide id="5" orient="horz" pos="4156">
          <p15:clr>
            <a:srgbClr val="A4A3A4"/>
          </p15:clr>
        </p15:guide>
        <p15:guide id="6" pos="295">
          <p15:clr>
            <a:srgbClr val="A4A3A4"/>
          </p15:clr>
        </p15:guide>
        <p15:guide id="7" pos="5465">
          <p15:clr>
            <a:srgbClr val="A4A3A4"/>
          </p15:clr>
        </p15:guide>
        <p15:guide id="8" pos="2880">
          <p15:clr>
            <a:srgbClr val="A4A3A4"/>
          </p15:clr>
        </p15:guide>
        <p15:guide id="9" pos="3742">
          <p15:clr>
            <a:srgbClr val="A4A3A4"/>
          </p15:clr>
        </p15:guide>
      </p15:sldGuideLst>
    </p:ext>
    <p:ext uri="{2D200454-40CA-4A62-9FC3-DE9A4176ACB9}">
      <p15:notesGuideLst xmlns:p15="http://schemas.microsoft.com/office/powerpoint/2012/main" xmlns="">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C0D8"/>
    <a:srgbClr val="0395A7"/>
    <a:srgbClr val="FFB545"/>
    <a:srgbClr val="EBAE4A"/>
    <a:srgbClr val="636466"/>
    <a:srgbClr val="0098AA"/>
    <a:srgbClr val="F3AF32"/>
    <a:srgbClr val="00AED9"/>
    <a:srgbClr val="642566"/>
    <a:srgbClr val="CD5A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72" autoAdjust="0"/>
    <p:restoredTop sz="62863" autoAdjust="0"/>
  </p:normalViewPr>
  <p:slideViewPr>
    <p:cSldViewPr>
      <p:cViewPr varScale="1">
        <p:scale>
          <a:sx n="103" d="100"/>
          <a:sy n="103" d="100"/>
        </p:scale>
        <p:origin x="-3750" y="-90"/>
      </p:cViewPr>
      <p:guideLst>
        <p:guide orient="horz" pos="1207"/>
        <p:guide orient="horz" pos="754"/>
        <p:guide orient="horz" pos="3158"/>
        <p:guide orient="horz" pos="1162"/>
        <p:guide orient="horz" pos="4156"/>
        <p:guide pos="295"/>
        <p:guide pos="5465"/>
        <p:guide pos="2880"/>
        <p:guide pos="3742"/>
      </p:guideLst>
    </p:cSldViewPr>
  </p:slideViewPr>
  <p:outlineViewPr>
    <p:cViewPr>
      <p:scale>
        <a:sx n="33" d="100"/>
        <a:sy n="33" d="100"/>
      </p:scale>
      <p:origin x="0" y="504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6" d="100"/>
          <a:sy n="116" d="100"/>
        </p:scale>
        <p:origin x="-2984" y="-96"/>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8930" name="Rectangle 1026"/>
          <p:cNvSpPr>
            <a:spLocks noGrp="1" noChangeArrowheads="1"/>
          </p:cNvSpPr>
          <p:nvPr>
            <p:ph type="hdr" sz="quarter"/>
          </p:nvPr>
        </p:nvSpPr>
        <p:spPr bwMode="auto">
          <a:xfrm>
            <a:off x="0" y="0"/>
            <a:ext cx="2949787"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Myriad Pro" pitchFamily="34" charset="0"/>
              </a:defRPr>
            </a:lvl1pPr>
          </a:lstStyle>
          <a:p>
            <a:pPr>
              <a:defRPr/>
            </a:pPr>
            <a:endParaRPr lang="en-US" dirty="0"/>
          </a:p>
        </p:txBody>
      </p:sp>
      <p:sp>
        <p:nvSpPr>
          <p:cNvPr id="508931" name="Rectangle 1027"/>
          <p:cNvSpPr>
            <a:spLocks noGrp="1" noChangeArrowheads="1"/>
          </p:cNvSpPr>
          <p:nvPr>
            <p:ph type="dt" sz="quarter" idx="1"/>
          </p:nvPr>
        </p:nvSpPr>
        <p:spPr bwMode="auto">
          <a:xfrm>
            <a:off x="3857413" y="0"/>
            <a:ext cx="2949787"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yriad Pro" pitchFamily="34" charset="0"/>
              </a:defRPr>
            </a:lvl1pPr>
          </a:lstStyle>
          <a:p>
            <a:pPr>
              <a:defRPr/>
            </a:pPr>
            <a:fld id="{6EF0CD0E-B942-4317-A3A5-B0285C89BE9A}" type="datetimeFigureOut">
              <a:rPr lang="en-US"/>
              <a:pPr>
                <a:defRPr/>
              </a:pPr>
              <a:t>2/6/2018</a:t>
            </a:fld>
            <a:endParaRPr lang="en-US" dirty="0"/>
          </a:p>
        </p:txBody>
      </p:sp>
      <p:sp>
        <p:nvSpPr>
          <p:cNvPr id="508932" name="Rectangle 1028"/>
          <p:cNvSpPr>
            <a:spLocks noGrp="1" noChangeArrowheads="1"/>
          </p:cNvSpPr>
          <p:nvPr>
            <p:ph type="ftr" sz="quarter" idx="2"/>
          </p:nvPr>
        </p:nvSpPr>
        <p:spPr bwMode="auto">
          <a:xfrm>
            <a:off x="0" y="9442371"/>
            <a:ext cx="2949787"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Myriad Pro" pitchFamily="34" charset="0"/>
              </a:defRPr>
            </a:lvl1pPr>
          </a:lstStyle>
          <a:p>
            <a:pPr>
              <a:defRPr/>
            </a:pPr>
            <a:endParaRPr lang="en-US" dirty="0"/>
          </a:p>
        </p:txBody>
      </p:sp>
      <p:sp>
        <p:nvSpPr>
          <p:cNvPr id="508933" name="Rectangle 1029"/>
          <p:cNvSpPr>
            <a:spLocks noGrp="1" noChangeArrowheads="1"/>
          </p:cNvSpPr>
          <p:nvPr>
            <p:ph type="sldNum" sz="quarter" idx="3"/>
          </p:nvPr>
        </p:nvSpPr>
        <p:spPr bwMode="auto">
          <a:xfrm>
            <a:off x="3857413" y="9442371"/>
            <a:ext cx="2949787"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yriad Pro" pitchFamily="34" charset="0"/>
              </a:defRPr>
            </a:lvl1pPr>
          </a:lstStyle>
          <a:p>
            <a:pPr>
              <a:defRPr/>
            </a:pPr>
            <a:fld id="{C60832F1-C0FF-4B61-9B9D-9E7AFF2A4234}" type="slidenum">
              <a:rPr lang="en-US"/>
              <a:pPr>
                <a:defRPr/>
              </a:pPr>
              <a:t>‹#›</a:t>
            </a:fld>
            <a:endParaRPr lang="en-US" dirty="0"/>
          </a:p>
        </p:txBody>
      </p:sp>
    </p:spTree>
    <p:extLst>
      <p:ext uri="{BB962C8B-B14F-4D97-AF65-F5344CB8AC3E}">
        <p14:creationId xmlns:p14="http://schemas.microsoft.com/office/powerpoint/2010/main" val="4226732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wrap="square" lIns="91440" tIns="45720" rIns="91440" bIns="45720" numCol="1" anchor="t" anchorCtr="0" compatLnSpc="1">
            <a:prstTxWarp prst="textNoShape">
              <a:avLst/>
            </a:prstTxWarp>
          </a:bodyPr>
          <a:lstStyle>
            <a:lvl1pPr algn="l">
              <a:defRPr sz="1200">
                <a:solidFill>
                  <a:schemeClr val="tx1"/>
                </a:solidFill>
                <a:latin typeface="Myriad Pro" pitchFamily="34" charset="0"/>
              </a:defRPr>
            </a:lvl1pPr>
          </a:lstStyle>
          <a:p>
            <a:pPr>
              <a:defRPr/>
            </a:pPr>
            <a:endParaRPr lang="en-US" dirty="0"/>
          </a:p>
        </p:txBody>
      </p:sp>
      <p:sp>
        <p:nvSpPr>
          <p:cNvPr id="3" name="Date Placeholder 2"/>
          <p:cNvSpPr>
            <a:spLocks noGrp="1"/>
          </p:cNvSpPr>
          <p:nvPr>
            <p:ph type="dt" idx="1"/>
          </p:nvPr>
        </p:nvSpPr>
        <p:spPr>
          <a:xfrm>
            <a:off x="3855838" y="0"/>
            <a:ext cx="2949787" cy="496967"/>
          </a:xfrm>
          <a:prstGeom prst="rect">
            <a:avLst/>
          </a:prstGeom>
        </p:spPr>
        <p:txBody>
          <a:bodyPr vert="horz" wrap="square" lIns="91440" tIns="45720" rIns="91440" bIns="45720" numCol="1" anchor="t" anchorCtr="0" compatLnSpc="1">
            <a:prstTxWarp prst="textNoShape">
              <a:avLst/>
            </a:prstTxWarp>
          </a:bodyPr>
          <a:lstStyle>
            <a:lvl1pPr algn="r">
              <a:defRPr sz="1200">
                <a:solidFill>
                  <a:schemeClr val="tx1"/>
                </a:solidFill>
                <a:latin typeface="Myriad Pro" pitchFamily="34" charset="0"/>
              </a:defRPr>
            </a:lvl1pPr>
          </a:lstStyle>
          <a:p>
            <a:pPr>
              <a:defRPr/>
            </a:pPr>
            <a:fld id="{63CFFFB0-B464-40C4-B10C-B21C98B3A999}" type="datetimeFigureOut">
              <a:rPr lang="en-US"/>
              <a:pPr>
                <a:defRPr/>
              </a:pPr>
              <a:t>2/6/2018</a:t>
            </a:fld>
            <a:endParaRPr lang="en-AU" dirty="0"/>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en-AU" noProof="0" dirty="0" smtClean="0"/>
          </a:p>
        </p:txBody>
      </p:sp>
      <p:sp>
        <p:nvSpPr>
          <p:cNvPr id="5" name="Notes Placeholder 4"/>
          <p:cNvSpPr>
            <a:spLocks noGrp="1"/>
          </p:cNvSpPr>
          <p:nvPr>
            <p:ph type="body" sz="quarter" idx="3"/>
          </p:nvPr>
        </p:nvSpPr>
        <p:spPr>
          <a:xfrm>
            <a:off x="680720" y="4721186"/>
            <a:ext cx="5445760" cy="4472702"/>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smtClean="0"/>
          </a:p>
        </p:txBody>
      </p:sp>
      <p:sp>
        <p:nvSpPr>
          <p:cNvPr id="6" name="Footer Placeholder 5"/>
          <p:cNvSpPr>
            <a:spLocks noGrp="1"/>
          </p:cNvSpPr>
          <p:nvPr>
            <p:ph type="ftr" sz="quarter" idx="4"/>
          </p:nvPr>
        </p:nvSpPr>
        <p:spPr>
          <a:xfrm>
            <a:off x="0" y="9440646"/>
            <a:ext cx="2949787" cy="496967"/>
          </a:xfrm>
          <a:prstGeom prst="rect">
            <a:avLst/>
          </a:prstGeom>
        </p:spPr>
        <p:txBody>
          <a:bodyPr vert="horz" wrap="square" lIns="91440" tIns="45720" rIns="91440" bIns="45720" numCol="1" anchor="b" anchorCtr="0" compatLnSpc="1">
            <a:prstTxWarp prst="textNoShape">
              <a:avLst/>
            </a:prstTxWarp>
          </a:bodyPr>
          <a:lstStyle>
            <a:lvl1pPr algn="l">
              <a:defRPr sz="1200">
                <a:solidFill>
                  <a:schemeClr val="tx1"/>
                </a:solidFill>
                <a:latin typeface="Myriad Pro" pitchFamily="34" charset="0"/>
              </a:defRPr>
            </a:lvl1pPr>
          </a:lstStyle>
          <a:p>
            <a:pPr>
              <a:defRPr/>
            </a:pPr>
            <a:endParaRPr lang="en-US" dirty="0"/>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wrap="square" lIns="91440" tIns="45720" rIns="91440" bIns="45720" numCol="1" anchor="b" anchorCtr="0" compatLnSpc="1">
            <a:prstTxWarp prst="textNoShape">
              <a:avLst/>
            </a:prstTxWarp>
          </a:bodyPr>
          <a:lstStyle>
            <a:lvl1pPr algn="r">
              <a:defRPr sz="1200">
                <a:solidFill>
                  <a:schemeClr val="tx1"/>
                </a:solidFill>
                <a:latin typeface="Myriad Pro" pitchFamily="34" charset="0"/>
              </a:defRPr>
            </a:lvl1pPr>
          </a:lstStyle>
          <a:p>
            <a:pPr>
              <a:defRPr/>
            </a:pPr>
            <a:fld id="{BBEA71F3-E749-4379-B462-5D1A64F14AD9}" type="slidenum">
              <a:rPr lang="en-AU"/>
              <a:pPr>
                <a:defRPr/>
              </a:pPr>
              <a:t>‹#›</a:t>
            </a:fld>
            <a:endParaRPr lang="en-AU" dirty="0"/>
          </a:p>
        </p:txBody>
      </p:sp>
    </p:spTree>
    <p:extLst>
      <p:ext uri="{BB962C8B-B14F-4D97-AF65-F5344CB8AC3E}">
        <p14:creationId xmlns:p14="http://schemas.microsoft.com/office/powerpoint/2010/main" val="13771272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fairwork.gov.au/internationalstudents"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fairwork.gov.au/tipoff"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p:cNvSpPr>
          <p:nvPr>
            <p:ph type="sldImg"/>
          </p:nvPr>
        </p:nvSpPr>
        <p:spPr bwMode="auto">
          <a:noFill/>
          <a:ln>
            <a:solidFill>
              <a:srgbClr val="000000"/>
            </a:solidFill>
            <a:miter lim="800000"/>
            <a:headEnd/>
            <a:tailEnd/>
          </a:ln>
        </p:spPr>
      </p:sp>
      <p:sp>
        <p:nvSpPr>
          <p:cNvPr id="32770" name="Rectangle 3"/>
          <p:cNvSpPr>
            <a:spLocks noGrp="1"/>
          </p:cNvSpPr>
          <p:nvPr>
            <p:ph type="body" idx="1"/>
          </p:nvPr>
        </p:nvSpPr>
        <p:spPr bwMode="auto">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AU" dirty="0" smtClean="0"/>
              <a:t>The Fair Work Ombudsman is a government agency that provides </a:t>
            </a:r>
            <a:r>
              <a:rPr lang="en-AU" dirty="0" smtClean="0"/>
              <a:t>workplace advice </a:t>
            </a:r>
            <a:r>
              <a:rPr lang="en-AU" dirty="0" smtClean="0"/>
              <a:t>and assistance to individuals and organisations </a:t>
            </a:r>
            <a:r>
              <a:rPr lang="en-AU" b="1" dirty="0" smtClean="0"/>
              <a:t>for free</a:t>
            </a:r>
            <a:r>
              <a:rPr lang="en-AU" dirty="0" smtClean="0"/>
              <a:t>. It is impartial, and does not represent any party.</a:t>
            </a:r>
          </a:p>
          <a:p>
            <a:pPr marL="0" marR="0" indent="0" algn="l" defTabSz="914400" rtl="0" eaLnBrk="1" fontAlgn="base" latinLnBrk="0" hangingPunct="1">
              <a:lnSpc>
                <a:spcPct val="100000"/>
              </a:lnSpc>
              <a:spcBef>
                <a:spcPct val="30000"/>
              </a:spcBef>
              <a:spcAft>
                <a:spcPct val="0"/>
              </a:spcAft>
              <a:buClrTx/>
              <a:buSzTx/>
              <a:buFontTx/>
              <a:buNone/>
              <a:tabLst/>
              <a:defRPr/>
            </a:pPr>
            <a:endParaRPr lang="en-AU"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AU" dirty="0" smtClean="0"/>
              <a:t>It m</a:t>
            </a:r>
            <a:r>
              <a:rPr lang="en-AU" baseline="0" dirty="0" smtClean="0"/>
              <a:t>akes sure that work rights are:</a:t>
            </a:r>
            <a:endParaRPr lang="en-AU" dirty="0" smtClean="0"/>
          </a:p>
          <a:p>
            <a:pPr marL="171673" indent="-171673">
              <a:buFont typeface="Arial" panose="020B0604020202020204" pitchFamily="34" charset="0"/>
              <a:buChar char="•"/>
            </a:pPr>
            <a:r>
              <a:rPr lang="en-AU" dirty="0" smtClean="0"/>
              <a:t>protected</a:t>
            </a:r>
          </a:p>
          <a:p>
            <a:pPr marL="171673" indent="-171673">
              <a:buFont typeface="Arial" panose="020B0604020202020204" pitchFamily="34" charset="0"/>
              <a:buChar char="•"/>
            </a:pPr>
            <a:r>
              <a:rPr lang="en-AU" dirty="0" smtClean="0"/>
              <a:t>understood, and</a:t>
            </a:r>
          </a:p>
          <a:p>
            <a:pPr marL="171673" indent="-171673">
              <a:buFont typeface="Arial" panose="020B0604020202020204" pitchFamily="34" charset="0"/>
              <a:buChar char="•"/>
            </a:pPr>
            <a:r>
              <a:rPr lang="en-AU" dirty="0" smtClean="0"/>
              <a:t>enforced.</a:t>
            </a:r>
          </a:p>
          <a:p>
            <a:pPr marL="0" marR="0" indent="0" algn="l" defTabSz="914400" rtl="0" eaLnBrk="1" fontAlgn="base" latinLnBrk="0" hangingPunct="1">
              <a:lnSpc>
                <a:spcPct val="100000"/>
              </a:lnSpc>
              <a:spcBef>
                <a:spcPct val="30000"/>
              </a:spcBef>
              <a:spcAft>
                <a:spcPct val="0"/>
              </a:spcAft>
              <a:buClrTx/>
              <a:buSzTx/>
              <a:buFontTx/>
              <a:buNone/>
              <a:tabLst/>
              <a:defRPr/>
            </a:pPr>
            <a:endParaRPr lang="en-AU"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AU" dirty="0" smtClean="0"/>
              <a:t>In Australia, all workers have certain rights if they are working and they are protected by Australia’s workplace laws. These include a minimum wage</a:t>
            </a:r>
            <a:r>
              <a:rPr lang="en-AU" baseline="0" dirty="0" smtClean="0"/>
              <a:t> and entitlements. </a:t>
            </a:r>
            <a:endParaRPr lang="en-AU" dirty="0" smtClean="0"/>
          </a:p>
          <a:p>
            <a:endParaRPr lang="en-AU" dirty="0" smtClean="0"/>
          </a:p>
          <a:p>
            <a:pPr defTabSz="915589">
              <a:defRPr/>
            </a:pPr>
            <a:r>
              <a:rPr lang="en-AU" dirty="0" smtClean="0"/>
              <a:t>Workers have these rights regardless of the length of their stay in Australia or their visa type.</a:t>
            </a:r>
          </a:p>
          <a:p>
            <a:pPr eaLnBrk="1" hangingPunct="1"/>
            <a:endParaRPr lang="en-AU" dirty="0" smtClean="0"/>
          </a:p>
          <a:p>
            <a:endParaRPr lang="en-AU"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a:t>
            </a:r>
            <a:r>
              <a:rPr lang="en-AU" baseline="0" dirty="0" smtClean="0"/>
              <a:t> Australia, there are different types of </a:t>
            </a:r>
            <a:r>
              <a:rPr lang="en-AU" baseline="0" dirty="0" smtClean="0"/>
              <a:t>employment types. </a:t>
            </a:r>
            <a:r>
              <a:rPr lang="en-AU" baseline="0" dirty="0" smtClean="0"/>
              <a:t>The three most common types are: full time, part time and casual.</a:t>
            </a:r>
          </a:p>
          <a:p>
            <a:endParaRPr lang="en-AU"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AU" sz="1200" b="1" dirty="0" smtClean="0"/>
              <a:t>Full time and part time employment</a:t>
            </a:r>
          </a:p>
          <a:p>
            <a:pPr marL="0" marR="0" indent="0" algn="l" defTabSz="914400" rtl="0" eaLnBrk="0" fontAlgn="base" latinLnBrk="0" hangingPunct="0">
              <a:lnSpc>
                <a:spcPct val="100000"/>
              </a:lnSpc>
              <a:spcBef>
                <a:spcPct val="30000"/>
              </a:spcBef>
              <a:spcAft>
                <a:spcPct val="0"/>
              </a:spcAft>
              <a:buClrTx/>
              <a:buSzTx/>
              <a:buFontTx/>
              <a:buNone/>
              <a:tabLst/>
              <a:defRPr/>
            </a:pPr>
            <a:r>
              <a:rPr lang="en-AU" sz="1200" dirty="0" smtClean="0"/>
              <a:t>Full time employees work 38 hours a week and receive paid</a:t>
            </a:r>
            <a:r>
              <a:rPr lang="en-AU" sz="1200" baseline="0" dirty="0" smtClean="0"/>
              <a:t> annual leave, sick leave and notice of termination. Part time employees work regular hours but less than 38 hours per week. They get the same types of leave and termination entitlements as a full time employee but these are calculated based on the number of hours they work each week. </a:t>
            </a:r>
            <a:endParaRPr lang="en-AU"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200" dirty="0" smtClean="0"/>
          </a:p>
          <a:p>
            <a:r>
              <a:rPr lang="en-AU" b="1" dirty="0" smtClean="0"/>
              <a:t>Casual</a:t>
            </a:r>
            <a:r>
              <a:rPr lang="en-AU" b="1" baseline="0" dirty="0" smtClean="0"/>
              <a:t> employment and loading</a:t>
            </a:r>
            <a:endParaRPr lang="en-AU" b="1" dirty="0" smtClean="0"/>
          </a:p>
          <a:p>
            <a:r>
              <a:rPr lang="en-AU" baseline="0" dirty="0" smtClean="0"/>
              <a:t>Casual employees are not guaranteed work, they only work when the business wants them to. They do not receive paid leave or notice of termination entitlements either. They get paid higher than full time and part time employees to compensate for this. </a:t>
            </a:r>
          </a:p>
          <a:p>
            <a:endParaRPr lang="en-AU" dirty="0" smtClean="0"/>
          </a:p>
        </p:txBody>
      </p:sp>
      <p:sp>
        <p:nvSpPr>
          <p:cNvPr id="4" name="Slide Number Placeholder 3"/>
          <p:cNvSpPr>
            <a:spLocks noGrp="1"/>
          </p:cNvSpPr>
          <p:nvPr>
            <p:ph type="sldNum" sz="quarter" idx="10"/>
          </p:nvPr>
        </p:nvSpPr>
        <p:spPr/>
        <p:txBody>
          <a:bodyPr/>
          <a:lstStyle/>
          <a:p>
            <a:pPr>
              <a:defRPr/>
            </a:pPr>
            <a:fld id="{BBEA71F3-E749-4379-B462-5D1A64F14AD9}" type="slidenum">
              <a:rPr lang="en-AU" smtClean="0"/>
              <a:pPr>
                <a:defRPr/>
              </a:pPr>
              <a:t>2</a:t>
            </a:fld>
            <a:endParaRPr lang="en-AU" dirty="0"/>
          </a:p>
        </p:txBody>
      </p:sp>
    </p:spTree>
    <p:extLst>
      <p:ext uri="{BB962C8B-B14F-4D97-AF65-F5344CB8AC3E}">
        <p14:creationId xmlns:p14="http://schemas.microsoft.com/office/powerpoint/2010/main" val="2163803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AU" sz="1200" kern="1200" dirty="0" smtClean="0">
                <a:solidFill>
                  <a:schemeClr val="tx1"/>
                </a:solidFill>
                <a:effectLst/>
                <a:latin typeface="+mn-lt"/>
                <a:ea typeface="+mn-ea"/>
                <a:cs typeface="+mn-cs"/>
              </a:rPr>
              <a:t>In Australia, all</a:t>
            </a:r>
            <a:r>
              <a:rPr lang="en-AU" sz="1200" kern="1200" baseline="0" dirty="0" smtClean="0">
                <a:solidFill>
                  <a:schemeClr val="tx1"/>
                </a:solidFill>
                <a:effectLst/>
                <a:latin typeface="+mn-lt"/>
                <a:ea typeface="+mn-ea"/>
                <a:cs typeface="+mn-cs"/>
              </a:rPr>
              <a:t> workers are entitled to a minimum wage. </a:t>
            </a:r>
            <a:r>
              <a:rPr lang="en-AU" sz="1200" kern="1200" dirty="0" smtClean="0">
                <a:solidFill>
                  <a:schemeClr val="tx1"/>
                </a:solidFill>
                <a:effectLst/>
                <a:latin typeface="+mn-lt"/>
                <a:ea typeface="+mn-ea"/>
                <a:cs typeface="+mn-cs"/>
              </a:rPr>
              <a:t>Currently (as at 1 July 2017), the National Minimum Wage for full-time or part-time adult employees (21 years of age and over) is $18.29 per hour, and $22.86 per hour for casual employees.</a:t>
            </a:r>
          </a:p>
          <a:p>
            <a:endParaRPr lang="en-AU" sz="120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kern="1200" dirty="0" smtClean="0">
                <a:solidFill>
                  <a:schemeClr val="tx1"/>
                </a:solidFill>
                <a:effectLst/>
                <a:latin typeface="+mn-lt"/>
                <a:ea typeface="+mn-ea"/>
                <a:cs typeface="+mn-cs"/>
              </a:rPr>
              <a:t>It’s important to find out from your employer</a:t>
            </a:r>
            <a:r>
              <a:rPr lang="en-AU" sz="1200" kern="1200" baseline="0" dirty="0" smtClean="0">
                <a:solidFill>
                  <a:schemeClr val="tx1"/>
                </a:solidFill>
                <a:effectLst/>
                <a:latin typeface="+mn-lt"/>
                <a:ea typeface="+mn-ea"/>
                <a:cs typeface="+mn-cs"/>
              </a:rPr>
              <a:t> what type of worker you are, to make sure you receive the correct entitlements.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Full-time and part-time employees usually get regular and set hours of work</a:t>
            </a:r>
            <a:r>
              <a:rPr lang="en-AU" sz="1200" kern="1200" baseline="0" dirty="0" smtClean="0">
                <a:solidFill>
                  <a:schemeClr val="tx1"/>
                </a:solidFill>
                <a:effectLst/>
                <a:latin typeface="+mn-lt"/>
                <a:ea typeface="+mn-ea"/>
                <a:cs typeface="+mn-cs"/>
              </a:rPr>
              <a:t>, and they receive sick leave, annual leave and notice of termination.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Casuals get a higher rate of pay because they do not receive entitlements like sick leave, annual leave and notice of termination. This extra payment is known as a casual loading.</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Rates of pay usually</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increase on</a:t>
            </a:r>
            <a:r>
              <a:rPr lang="en-AU" sz="1200" kern="1200" baseline="0" dirty="0" smtClean="0">
                <a:solidFill>
                  <a:schemeClr val="tx1"/>
                </a:solidFill>
                <a:effectLst/>
                <a:latin typeface="+mn-lt"/>
                <a:ea typeface="+mn-ea"/>
                <a:cs typeface="+mn-cs"/>
              </a:rPr>
              <a:t> the first of July</a:t>
            </a:r>
            <a:r>
              <a:rPr lang="en-AU" sz="1200" kern="1200" dirty="0" smtClean="0">
                <a:solidFill>
                  <a:schemeClr val="tx1"/>
                </a:solidFill>
                <a:effectLst/>
                <a:latin typeface="+mn-lt"/>
                <a:ea typeface="+mn-ea"/>
                <a:cs typeface="+mn-cs"/>
              </a:rPr>
              <a:t> each year</a:t>
            </a:r>
            <a:r>
              <a:rPr lang="en-AU"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are covered by an Award or Enterprise Agreement,</a:t>
            </a:r>
            <a:r>
              <a:rPr lang="en-US" sz="1200" kern="1200" baseline="0" dirty="0" smtClean="0">
                <a:solidFill>
                  <a:schemeClr val="tx1"/>
                </a:solidFill>
                <a:effectLst/>
                <a:latin typeface="+mn-lt"/>
                <a:ea typeface="+mn-ea"/>
                <a:cs typeface="+mn-cs"/>
              </a:rPr>
              <a:t> your minimum wage could be higher than the National Minimum wage. </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You can’t be paid less than the applicable minimum wage, even if you’ve agreed to it. To make sure you receive the correct pay for the hours you’ve worked, your employer must also provide you with a payslip within one working day of each pay day. A pay slip is a document</a:t>
            </a:r>
            <a:r>
              <a:rPr lang="en-AU" sz="1200" kern="1200" baseline="0" dirty="0" smtClean="0">
                <a:solidFill>
                  <a:schemeClr val="tx1"/>
                </a:solidFill>
                <a:effectLst/>
                <a:latin typeface="+mn-lt"/>
                <a:ea typeface="+mn-ea"/>
                <a:cs typeface="+mn-cs"/>
              </a:rPr>
              <a:t> that shows you how much you’ve received during a pay period, and if the employer has made any deductions, such as for tax.</a:t>
            </a:r>
            <a:endParaRPr lang="en-AU"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AU"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200" dirty="0" smtClean="0"/>
          </a:p>
        </p:txBody>
      </p:sp>
      <p:sp>
        <p:nvSpPr>
          <p:cNvPr id="4" name="Slide Number Placeholder 3"/>
          <p:cNvSpPr>
            <a:spLocks noGrp="1"/>
          </p:cNvSpPr>
          <p:nvPr>
            <p:ph type="sldNum" sz="quarter" idx="10"/>
          </p:nvPr>
        </p:nvSpPr>
        <p:spPr/>
        <p:txBody>
          <a:bodyPr/>
          <a:lstStyle/>
          <a:p>
            <a:pPr>
              <a:defRPr/>
            </a:pPr>
            <a:fld id="{BBEA71F3-E749-4379-B462-5D1A64F14AD9}" type="slidenum">
              <a:rPr lang="en-AU" smtClean="0"/>
              <a:pPr>
                <a:defRPr/>
              </a:pPr>
              <a:t>3</a:t>
            </a:fld>
            <a:endParaRPr lang="en-AU" dirty="0"/>
          </a:p>
        </p:txBody>
      </p:sp>
    </p:spTree>
    <p:extLst>
      <p:ext uri="{BB962C8B-B14F-4D97-AF65-F5344CB8AC3E}">
        <p14:creationId xmlns:p14="http://schemas.microsoft.com/office/powerpoint/2010/main" val="819496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effectLst/>
                <a:latin typeface="+mn-lt"/>
                <a:ea typeface="+mn-ea"/>
                <a:cs typeface="+mn-cs"/>
              </a:rPr>
              <a:t>Sometimes, international students may be in a situation where they are underpaid and work beyond what they are allowed to, such as working more than 40 hours per fortnight during semester. They fear that reporting their issue to the Fair Work</a:t>
            </a:r>
            <a:r>
              <a:rPr lang="en-AU" sz="1200" kern="1200" baseline="0" dirty="0" smtClean="0">
                <a:solidFill>
                  <a:schemeClr val="tx1"/>
                </a:solidFill>
                <a:effectLst/>
                <a:latin typeface="+mn-lt"/>
                <a:ea typeface="+mn-ea"/>
                <a:cs typeface="+mn-cs"/>
              </a:rPr>
              <a:t> Ombudsman may result in them losing their visa. </a:t>
            </a:r>
          </a:p>
          <a:p>
            <a:endParaRPr lang="en-AU" sz="1200" kern="1200" baseline="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This is not true. To encourage international students like you to approach the FWO for help, the Department of Home Affairs has agreed that it will not cancel a person’s temporary visa if they:</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had an entitlement to work as part of their visa;</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believe they have been exploited at work; and</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have reported their circumstances to the</a:t>
            </a:r>
            <a:r>
              <a:rPr lang="en-AU" sz="1200" kern="1200" baseline="0" dirty="0" smtClean="0">
                <a:solidFill>
                  <a:schemeClr val="tx1"/>
                </a:solidFill>
                <a:effectLst/>
                <a:latin typeface="+mn-lt"/>
                <a:ea typeface="+mn-ea"/>
                <a:cs typeface="+mn-cs"/>
              </a:rPr>
              <a:t> Fair Work Ombudsman and </a:t>
            </a:r>
            <a:r>
              <a:rPr lang="en-AU" sz="1200" kern="1200" dirty="0" smtClean="0">
                <a:solidFill>
                  <a:schemeClr val="tx1"/>
                </a:solidFill>
                <a:effectLst/>
                <a:latin typeface="+mn-lt"/>
                <a:ea typeface="+mn-ea"/>
                <a:cs typeface="+mn-cs"/>
              </a:rPr>
              <a:t>are actively assisting them in an investigation</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This applies as long as</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you commit to abiding by visa conditions in the future; and there is no other basis for visa cancellation (such as on national security, character, health or fraud grounds)</a:t>
            </a:r>
          </a:p>
        </p:txBody>
      </p:sp>
      <p:sp>
        <p:nvSpPr>
          <p:cNvPr id="4" name="Slide Number Placeholder 3"/>
          <p:cNvSpPr>
            <a:spLocks noGrp="1"/>
          </p:cNvSpPr>
          <p:nvPr>
            <p:ph type="sldNum" sz="quarter" idx="10"/>
          </p:nvPr>
        </p:nvSpPr>
        <p:spPr/>
        <p:txBody>
          <a:bodyPr/>
          <a:lstStyle/>
          <a:p>
            <a:pPr>
              <a:defRPr/>
            </a:pPr>
            <a:fld id="{BBEA71F3-E749-4379-B462-5D1A64F14AD9}" type="slidenum">
              <a:rPr lang="en-AU" smtClean="0"/>
              <a:pPr>
                <a:defRPr/>
              </a:pPr>
              <a:t>4</a:t>
            </a:fld>
            <a:endParaRPr lang="en-AU" dirty="0"/>
          </a:p>
        </p:txBody>
      </p:sp>
    </p:spTree>
    <p:extLst>
      <p:ext uri="{BB962C8B-B14F-4D97-AF65-F5344CB8AC3E}">
        <p14:creationId xmlns:p14="http://schemas.microsoft.com/office/powerpoint/2010/main" val="1283484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effectLst/>
                <a:latin typeface="+mn-lt"/>
                <a:ea typeface="+mn-ea"/>
                <a:cs typeface="+mn-cs"/>
              </a:rPr>
              <a:t>What happens if you need help because you suspect something isn’t quite right? We know that many workers are worried about asking questions, or complaining about what’s happening at work. But it is OK to ask for information or for help and you can’t get into trouble for doing it.</a:t>
            </a:r>
          </a:p>
          <a:p>
            <a:endParaRPr lang="en-AU" sz="1200" kern="1200" dirty="0" smtClean="0">
              <a:solidFill>
                <a:schemeClr val="tx1"/>
              </a:solidFill>
              <a:effectLst/>
              <a:latin typeface="+mn-lt"/>
              <a:ea typeface="+mn-ea"/>
              <a:cs typeface="+mn-cs"/>
            </a:endParaRPr>
          </a:p>
          <a:p>
            <a:r>
              <a:rPr lang="en-AU" dirty="0" smtClean="0"/>
              <a:t>It’s against the law if your boss sacks you, or reduce your shifts:</a:t>
            </a:r>
          </a:p>
          <a:p>
            <a:endParaRPr lang="en-AU" dirty="0" smtClean="0"/>
          </a:p>
          <a:p>
            <a:pPr marL="171450" indent="-171450">
              <a:buFont typeface="Arial" panose="020B0604020202020204" pitchFamily="34" charset="0"/>
              <a:buChar char="•"/>
            </a:pPr>
            <a:r>
              <a:rPr lang="en-AU" dirty="0" smtClean="0"/>
              <a:t>if you ask </a:t>
            </a:r>
            <a:r>
              <a:rPr lang="en-AU" baseline="0" dirty="0" smtClean="0"/>
              <a:t>about your pay or other entitlements or</a:t>
            </a:r>
          </a:p>
          <a:p>
            <a:pPr marL="171450" indent="-171450">
              <a:buFont typeface="Arial" panose="020B0604020202020204" pitchFamily="34" charset="0"/>
              <a:buChar char="•"/>
            </a:pPr>
            <a:r>
              <a:rPr lang="en-AU" dirty="0" smtClean="0"/>
              <a:t>if you contact</a:t>
            </a:r>
            <a:r>
              <a:rPr lang="en-AU" baseline="0" dirty="0" smtClean="0"/>
              <a:t> </a:t>
            </a:r>
            <a:r>
              <a:rPr lang="en-AU" dirty="0" smtClean="0"/>
              <a:t>the Fair Work Ombudsman.</a:t>
            </a:r>
          </a:p>
          <a:p>
            <a:pPr marL="0" indent="0">
              <a:buFont typeface="Arial" panose="020B0604020202020204" pitchFamily="34" charset="0"/>
              <a:buNone/>
            </a:pPr>
            <a:endParaRPr lang="en-AU" dirty="0" smtClean="0"/>
          </a:p>
          <a:p>
            <a:pPr marL="0" indent="0">
              <a:buFont typeface="Arial" panose="020B0604020202020204" pitchFamily="34" charset="0"/>
              <a:buNone/>
            </a:pPr>
            <a:r>
              <a:rPr lang="en-AU" dirty="0" smtClean="0"/>
              <a:t>If you contact the Fair Work Ombudsman your information is kept confidential. They</a:t>
            </a:r>
            <a:r>
              <a:rPr lang="en-AU" baseline="0" dirty="0" smtClean="0"/>
              <a:t> won’t contact your boss</a:t>
            </a:r>
            <a:r>
              <a:rPr lang="en-AU" dirty="0" smtClean="0"/>
              <a:t> u</a:t>
            </a:r>
            <a:r>
              <a:rPr lang="en-AU" baseline="0" dirty="0" smtClean="0"/>
              <a:t>nless you want them to.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If you are not comfortable about giving them your personal details, you can also contact the Fair Work Ombudsman anonymously. On their website, you can lodge an anonymous report about an employer you believe is not following workplace laws. </a:t>
            </a:r>
            <a:endParaRPr lang="en-AU" dirty="0"/>
          </a:p>
        </p:txBody>
      </p:sp>
      <p:sp>
        <p:nvSpPr>
          <p:cNvPr id="4" name="Slide Number Placeholder 3"/>
          <p:cNvSpPr>
            <a:spLocks noGrp="1"/>
          </p:cNvSpPr>
          <p:nvPr>
            <p:ph type="sldNum" sz="quarter" idx="10"/>
          </p:nvPr>
        </p:nvSpPr>
        <p:spPr/>
        <p:txBody>
          <a:bodyPr/>
          <a:lstStyle/>
          <a:p>
            <a:pPr>
              <a:defRPr/>
            </a:pPr>
            <a:fld id="{BBEA71F3-E749-4379-B462-5D1A64F14AD9}" type="slidenum">
              <a:rPr lang="en-AU" smtClean="0"/>
              <a:pPr>
                <a:defRPr/>
              </a:pPr>
              <a:t>5</a:t>
            </a:fld>
            <a:endParaRPr lang="en-AU" dirty="0"/>
          </a:p>
        </p:txBody>
      </p:sp>
    </p:spTree>
    <p:extLst>
      <p:ext uri="{BB962C8B-B14F-4D97-AF65-F5344CB8AC3E}">
        <p14:creationId xmlns:p14="http://schemas.microsoft.com/office/powerpoint/2010/main" val="802105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baseline="0" dirty="0" smtClean="0"/>
              <a:t>We strongly encourage you </a:t>
            </a:r>
            <a:r>
              <a:rPr lang="en-AU" baseline="0" dirty="0" smtClean="0"/>
              <a:t>to keep </a:t>
            </a:r>
            <a:r>
              <a:rPr lang="en-AU" baseline="0" dirty="0" smtClean="0"/>
              <a:t>your </a:t>
            </a:r>
            <a:r>
              <a:rPr lang="en-AU" baseline="0" dirty="0" smtClean="0"/>
              <a:t>own </a:t>
            </a:r>
            <a:r>
              <a:rPr lang="en-AU" baseline="0" dirty="0" smtClean="0"/>
              <a:t>time records</a:t>
            </a:r>
            <a:r>
              <a:rPr lang="en-AU" b="0" baseline="0" dirty="0" smtClean="0"/>
              <a:t>. It can make it easier to resolve disputes about pay and hours worked.</a:t>
            </a:r>
          </a:p>
          <a:p>
            <a:endParaRPr lang="en-AU" baseline="0" dirty="0" smtClean="0"/>
          </a:p>
          <a:p>
            <a:r>
              <a:rPr lang="en-AU" dirty="0" smtClean="0"/>
              <a:t>The FWO’s Record My Hours app is a free and easy way for employees to record and store the hours they work, plus other information about their employment. </a:t>
            </a:r>
            <a:endParaRPr lang="en-AU" baseline="0" dirty="0" smtClean="0"/>
          </a:p>
          <a:p>
            <a:endParaRPr lang="en-AU" baseline="0" dirty="0" smtClean="0"/>
          </a:p>
          <a:p>
            <a:pPr marL="171450" indent="-171450">
              <a:buFont typeface="Arial" panose="020B0604020202020204" pitchFamily="34" charset="0"/>
              <a:buChar char="•"/>
            </a:pPr>
            <a:r>
              <a:rPr lang="en-AU" dirty="0" smtClean="0"/>
              <a:t>Employees can retrieve this information instantly if an issue about their pay arises and be confident when discussing the issue with their employer. </a:t>
            </a:r>
          </a:p>
          <a:p>
            <a:pPr marL="0" indent="0">
              <a:buFont typeface="Arial" panose="020B0604020202020204" pitchFamily="34" charset="0"/>
              <a:buNone/>
            </a:pPr>
            <a:endParaRPr lang="en-AU" baseline="0" dirty="0" smtClean="0"/>
          </a:p>
          <a:p>
            <a:pPr marL="171450" indent="-171450">
              <a:buFont typeface="Arial" panose="020B0604020202020204" pitchFamily="34" charset="0"/>
              <a:buChar char="•"/>
            </a:pPr>
            <a:r>
              <a:rPr lang="en-AU" dirty="0" smtClean="0"/>
              <a:t>Users can export the data via email to save it somewhere securely, share it with their employer or even with the FWO if they have a question about their entitlements.</a:t>
            </a:r>
          </a:p>
          <a:p>
            <a:pPr marL="0" indent="0">
              <a:buFont typeface="Arial" panose="020B0604020202020204" pitchFamily="34" charset="0"/>
              <a:buNone/>
            </a:pPr>
            <a:r>
              <a:rPr lang="en-AU" dirty="0" smtClean="0"/>
              <a:t>  </a:t>
            </a:r>
          </a:p>
          <a:p>
            <a:pPr marL="171450" indent="-171450">
              <a:buFont typeface="Arial" panose="020B0604020202020204" pitchFamily="34" charset="0"/>
              <a:buChar char="•"/>
            </a:pPr>
            <a:r>
              <a:rPr lang="en-AU" dirty="0" smtClean="0"/>
              <a:t>The app uses the phone’s location services and ‘geofencing’ technology to let users set their workplace location and automatically record when they start and finish work, based on their location. However you can manually record</a:t>
            </a:r>
            <a:r>
              <a:rPr lang="en-AU" baseline="0" dirty="0" smtClean="0"/>
              <a:t> if you don’t have mobile or Wi-Fi coverage</a:t>
            </a:r>
          </a:p>
          <a:p>
            <a:pPr marL="171450" indent="-171450">
              <a:buFont typeface="Arial" panose="020B0604020202020204" pitchFamily="34" charset="0"/>
              <a:buChar char="•"/>
            </a:pPr>
            <a:endParaRPr lang="en-AU" baseline="0" dirty="0" smtClean="0"/>
          </a:p>
          <a:p>
            <a:pPr marL="171450" indent="-171450">
              <a:buFont typeface="Arial" panose="020B0604020202020204" pitchFamily="34" charset="0"/>
              <a:buChar char="•"/>
            </a:pPr>
            <a:r>
              <a:rPr lang="en-AU" dirty="0" smtClean="0"/>
              <a:t>Other functionality includes the ability to:</a:t>
            </a:r>
          </a:p>
          <a:p>
            <a:pPr marL="171450" indent="-171450">
              <a:buFontTx/>
              <a:buChar char="-"/>
            </a:pPr>
            <a:r>
              <a:rPr lang="en-AU" dirty="0" smtClean="0">
                <a:effectLst/>
              </a:rPr>
              <a:t>add rosters to a calendar </a:t>
            </a:r>
          </a:p>
          <a:p>
            <a:pPr marL="171450" indent="-171450">
              <a:buFontTx/>
              <a:buChar char="-"/>
            </a:pPr>
            <a:r>
              <a:rPr lang="en-AU" dirty="0" smtClean="0">
                <a:effectLst/>
              </a:rPr>
              <a:t>receive notification reminders about upcoming shifts</a:t>
            </a:r>
          </a:p>
          <a:p>
            <a:pPr marL="171450" indent="-171450">
              <a:buFontTx/>
              <a:buChar char="-"/>
            </a:pPr>
            <a:r>
              <a:rPr lang="en-AU" dirty="0" smtClean="0">
                <a:effectLst/>
              </a:rPr>
              <a:t>take photos of information that belongs to you or you’re allowed access to, like your pay slips</a:t>
            </a:r>
          </a:p>
          <a:p>
            <a:pPr marL="171450" indent="-171450">
              <a:buFontTx/>
              <a:buChar char="-"/>
            </a:pPr>
            <a:r>
              <a:rPr lang="en-AU" dirty="0" smtClean="0">
                <a:effectLst/>
              </a:rPr>
              <a:t>back-up information collected to iCloud or Dropbox and recover it easily </a:t>
            </a:r>
          </a:p>
          <a:p>
            <a:pPr marL="171450" indent="-171450">
              <a:buFontTx/>
              <a:buChar char="-"/>
            </a:pPr>
            <a:r>
              <a:rPr lang="en-AU" dirty="0" smtClean="0">
                <a:effectLst/>
              </a:rPr>
              <a:t>record information about piecework arrangements – users can record information about the number of pieces achieved within a time period and use their smartphone’s location and mapping services to pinpoint any places of work.</a:t>
            </a:r>
          </a:p>
          <a:p>
            <a:r>
              <a:rPr lang="en-US" dirty="0" smtClean="0"/>
              <a:t> </a:t>
            </a:r>
            <a:endParaRPr lang="en-AU" dirty="0" smtClean="0"/>
          </a:p>
          <a:p>
            <a:pPr marL="171450" indent="-171450">
              <a:buFont typeface="Arial" panose="020B0604020202020204" pitchFamily="34" charset="0"/>
              <a:buChar char="•"/>
            </a:pPr>
            <a:r>
              <a:rPr lang="en-AU" dirty="0" smtClean="0"/>
              <a:t>The app is available </a:t>
            </a:r>
            <a:r>
              <a:rPr lang="en-AU" dirty="0" smtClean="0"/>
              <a:t>in 18 languages </a:t>
            </a:r>
            <a:r>
              <a:rPr lang="en-AU" dirty="0" smtClean="0"/>
              <a:t>and recognises</a:t>
            </a:r>
            <a:r>
              <a:rPr lang="en-AU" baseline="0" dirty="0" smtClean="0"/>
              <a:t> a user’s </a:t>
            </a:r>
            <a:r>
              <a:rPr lang="en-AU" dirty="0" smtClean="0"/>
              <a:t>language settings.</a:t>
            </a:r>
          </a:p>
          <a:p>
            <a:endParaRPr lang="en-AU" dirty="0" smtClean="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No data is stored centrally.</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You control how you share this information. </a:t>
            </a:r>
            <a:endParaRPr lang="en-AU" dirty="0" smtClean="0"/>
          </a:p>
          <a:p>
            <a:pPr marL="0" indent="0">
              <a:spcBef>
                <a:spcPts val="0"/>
              </a:spcBef>
              <a:buNone/>
            </a:pPr>
            <a:endParaRPr lang="en-AU" sz="1200" dirty="0" smtClean="0"/>
          </a:p>
          <a:p>
            <a:pPr marL="0" indent="0">
              <a:spcBef>
                <a:spcPts val="0"/>
              </a:spcBef>
              <a:buNone/>
            </a:pPr>
            <a:r>
              <a:rPr lang="en-AU" sz="1400" b="0" kern="1200" dirty="0" smtClean="0">
                <a:solidFill>
                  <a:srgbClr val="0395A7"/>
                </a:solidFill>
                <a:latin typeface="+mn-lt"/>
                <a:ea typeface="+mn-ea"/>
                <a:cs typeface="+mn-cs"/>
              </a:rPr>
              <a:t>It’s also important to keep a note of:</a:t>
            </a:r>
          </a:p>
          <a:p>
            <a:pPr marL="171450" indent="-171450">
              <a:buFont typeface="Arial" panose="020B0604020202020204" pitchFamily="34" charset="0"/>
              <a:buChar char="•"/>
            </a:pPr>
            <a:r>
              <a:rPr lang="en-AU" sz="1200" b="0" dirty="0" smtClean="0"/>
              <a:t> Business name and Australian Business Number (ABN)</a:t>
            </a:r>
          </a:p>
          <a:p>
            <a:pPr marL="171450" indent="-171450">
              <a:buFont typeface="Arial" panose="020B0604020202020204" pitchFamily="34" charset="0"/>
              <a:buChar char="•"/>
            </a:pPr>
            <a:r>
              <a:rPr lang="en-AU" sz="1200" b="0" dirty="0" smtClean="0"/>
              <a:t> If you’re paid by cash, write down the amount, date and person who paid you</a:t>
            </a:r>
            <a:endParaRPr lang="en-AU" b="0" dirty="0" smtClean="0"/>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pPr>
              <a:defRPr/>
            </a:pPr>
            <a:fld id="{BBEA71F3-E749-4379-B462-5D1A64F14AD9}" type="slidenum">
              <a:rPr lang="en-AU" smtClean="0"/>
              <a:pPr>
                <a:defRPr/>
              </a:pPr>
              <a:t>6</a:t>
            </a:fld>
            <a:endParaRPr lang="en-AU" dirty="0"/>
          </a:p>
        </p:txBody>
      </p:sp>
    </p:spTree>
    <p:extLst>
      <p:ext uri="{BB962C8B-B14F-4D97-AF65-F5344CB8AC3E}">
        <p14:creationId xmlns:p14="http://schemas.microsoft.com/office/powerpoint/2010/main" val="1879655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a:t>
            </a:r>
            <a:r>
              <a:rPr lang="en-AU" baseline="0" dirty="0" smtClean="0"/>
              <a:t> Fair Work Ombudsman has a website and the address is </a:t>
            </a:r>
            <a:r>
              <a:rPr lang="en-AU" baseline="0" dirty="0" smtClean="0"/>
              <a:t>www.fairwork.gov.au.</a:t>
            </a:r>
            <a:endParaRPr lang="en-AU" baseline="0" dirty="0" smtClean="0"/>
          </a:p>
          <a:p>
            <a:endParaRPr lang="en-AU" baseline="0" dirty="0" smtClean="0"/>
          </a:p>
          <a:p>
            <a:r>
              <a:rPr lang="en-AU" baseline="0" dirty="0" smtClean="0"/>
              <a:t>Within the website is information on a range of topics including pay, awards and other entitlements, grouped together by topic.</a:t>
            </a:r>
          </a:p>
          <a:p>
            <a:endParaRPr lang="en-AU" baseline="0" dirty="0" smtClean="0"/>
          </a:p>
          <a:p>
            <a:r>
              <a:rPr lang="en-AU" baseline="0" dirty="0" smtClean="0"/>
              <a:t>There is other useful information available such as fact sheets, videos and courses to help you understand your rights</a:t>
            </a:r>
            <a:r>
              <a:rPr lang="en-AU" baseline="0" dirty="0" smtClean="0"/>
              <a:t>.</a:t>
            </a:r>
          </a:p>
          <a:p>
            <a:endParaRPr lang="en-US" baseline="0" dirty="0" smtClean="0"/>
          </a:p>
          <a:p>
            <a:r>
              <a:rPr lang="en-US" baseline="0" dirty="0" smtClean="0">
                <a:solidFill>
                  <a:srgbClr val="30C0D8"/>
                </a:solidFill>
              </a:rPr>
              <a:t>Mention language plug in when the wording is made available. </a:t>
            </a:r>
            <a:endParaRPr lang="en-AU" dirty="0">
              <a:solidFill>
                <a:srgbClr val="30C0D8"/>
              </a:solidFill>
            </a:endParaRPr>
          </a:p>
        </p:txBody>
      </p:sp>
      <p:sp>
        <p:nvSpPr>
          <p:cNvPr id="4" name="Slide Number Placeholder 3"/>
          <p:cNvSpPr>
            <a:spLocks noGrp="1"/>
          </p:cNvSpPr>
          <p:nvPr>
            <p:ph type="sldNum" sz="quarter" idx="10"/>
          </p:nvPr>
        </p:nvSpPr>
        <p:spPr/>
        <p:txBody>
          <a:bodyPr/>
          <a:lstStyle/>
          <a:p>
            <a:pPr>
              <a:defRPr/>
            </a:pPr>
            <a:fld id="{BBEA71F3-E749-4379-B462-5D1A64F14AD9}" type="slidenum">
              <a:rPr lang="en-AU" smtClean="0"/>
              <a:pPr>
                <a:defRPr/>
              </a:pPr>
              <a:t>7</a:t>
            </a:fld>
            <a:endParaRPr lang="en-AU" dirty="0"/>
          </a:p>
        </p:txBody>
      </p:sp>
    </p:spTree>
    <p:extLst>
      <p:ext uri="{BB962C8B-B14F-4D97-AF65-F5344CB8AC3E}">
        <p14:creationId xmlns:p14="http://schemas.microsoft.com/office/powerpoint/2010/main" val="3363542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AU" sz="1200" kern="1200" dirty="0" smtClean="0">
                <a:solidFill>
                  <a:schemeClr val="tx1"/>
                </a:solidFill>
                <a:effectLst/>
                <a:latin typeface="+mn-lt"/>
                <a:ea typeface="+mn-ea"/>
                <a:cs typeface="+mn-cs"/>
              </a:rPr>
              <a:t>Here are a few online tools and resources which international students can use to learn about their workplace rights or lodge an enquiry with them. </a:t>
            </a:r>
          </a:p>
          <a:p>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There is tailored information for international students at </a:t>
            </a:r>
            <a:r>
              <a:rPr lang="en-AU" sz="1200" u="sng" kern="1200" dirty="0" smtClean="0">
                <a:solidFill>
                  <a:schemeClr val="tx1"/>
                </a:solidFill>
                <a:effectLst/>
                <a:latin typeface="+mn-lt"/>
                <a:ea typeface="+mn-ea"/>
                <a:cs typeface="+mn-cs"/>
                <a:hlinkClick r:id="rId3"/>
              </a:rPr>
              <a:t>www.fairwork.gov.au/internationalstudents</a:t>
            </a:r>
            <a:r>
              <a:rPr lang="en-AU" sz="1200" kern="1200" dirty="0" smtClean="0">
                <a:solidFill>
                  <a:schemeClr val="tx1"/>
                </a:solidFill>
                <a:effectLst/>
                <a:latin typeface="+mn-lt"/>
                <a:ea typeface="+mn-ea"/>
                <a:cs typeface="+mn-cs"/>
              </a:rPr>
              <a:t> where you can find out more about your pay and conditions, or how to get help with workplace issues. You will also find Jessica’s Story – a case study about an</a:t>
            </a:r>
            <a:r>
              <a:rPr lang="en-AU" sz="1200" kern="1200" baseline="0" dirty="0" smtClean="0">
                <a:solidFill>
                  <a:schemeClr val="tx1"/>
                </a:solidFill>
                <a:effectLst/>
                <a:latin typeface="+mn-lt"/>
                <a:ea typeface="+mn-ea"/>
                <a:cs typeface="+mn-cs"/>
              </a:rPr>
              <a:t> international student who made a request for assistance to the Fair Work Ombudsman regarding her entitlements, which we encourage you to read.</a:t>
            </a:r>
            <a:endParaRPr lang="en-AU" sz="1200" kern="1200" dirty="0" smtClean="0">
              <a:solidFill>
                <a:schemeClr val="tx1"/>
              </a:solidFill>
              <a:effectLst/>
              <a:latin typeface="+mn-lt"/>
              <a:ea typeface="+mn-ea"/>
              <a:cs typeface="+mn-cs"/>
            </a:endParaRPr>
          </a:p>
          <a:p>
            <a:pPr lvl="0"/>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The Pay and Conditions Tool can be used to work out an your minimum rates of pay, and other entitlements such as paid leave, termination and redundancy pay.</a:t>
            </a:r>
          </a:p>
          <a:p>
            <a:pPr lvl="0"/>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There is professionally translated information in 30 languages other than English available on our in-language page to help students understand their rights. Some of the languages include Chinese, Korean, Vietnamese and Arabic. You can also</a:t>
            </a:r>
            <a:r>
              <a:rPr lang="en-AU" sz="1200" kern="1200" baseline="0" dirty="0" smtClean="0">
                <a:solidFill>
                  <a:schemeClr val="tx1"/>
                </a:solidFill>
                <a:effectLst/>
                <a:latin typeface="+mn-lt"/>
                <a:ea typeface="+mn-ea"/>
                <a:cs typeface="+mn-cs"/>
              </a:rPr>
              <a:t> change the language setting on the page into one of 40 languages.</a:t>
            </a:r>
            <a:endParaRPr lang="en-AU" sz="1200" kern="1200" dirty="0" smtClean="0">
              <a:solidFill>
                <a:schemeClr val="tx1"/>
              </a:solidFill>
              <a:effectLst/>
              <a:latin typeface="+mn-lt"/>
              <a:ea typeface="+mn-ea"/>
              <a:cs typeface="+mn-cs"/>
            </a:endParaRPr>
          </a:p>
          <a:p>
            <a:pPr lvl="0"/>
            <a:endParaRPr lang="en-AU" sz="120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kern="1200" dirty="0" smtClean="0">
                <a:solidFill>
                  <a:schemeClr val="tx1"/>
                </a:solidFill>
                <a:effectLst/>
                <a:latin typeface="+mn-lt"/>
                <a:ea typeface="+mn-ea"/>
                <a:cs typeface="+mn-cs"/>
              </a:rPr>
              <a:t>The Fair Work Ombudsman strongly encourages workers to keep their own work records. The Record My Hours app makes it quick and easy for employees to record and store the hours they work, plus other information about their employment. </a:t>
            </a:r>
          </a:p>
          <a:p>
            <a:pPr lvl="0"/>
            <a:r>
              <a:rPr lang="en-AU" sz="1200" kern="1200" dirty="0" smtClean="0">
                <a:solidFill>
                  <a:schemeClr val="tx1"/>
                </a:solidFill>
                <a:effectLst/>
                <a:latin typeface="+mn-lt"/>
                <a:ea typeface="+mn-ea"/>
                <a:cs typeface="+mn-cs"/>
              </a:rPr>
              <a:t>You can find out further information about the Record My Hours app at www.fairwork.gov.au/app   </a:t>
            </a:r>
          </a:p>
          <a:p>
            <a:pPr lvl="0"/>
            <a:endParaRPr lang="en-AU" sz="120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kern="1200" dirty="0" smtClean="0">
                <a:solidFill>
                  <a:schemeClr val="tx1"/>
                </a:solidFill>
                <a:effectLst/>
                <a:latin typeface="+mn-lt"/>
                <a:ea typeface="+mn-ea"/>
                <a:cs typeface="+mn-cs"/>
              </a:rPr>
              <a:t>If you would like to report an</a:t>
            </a:r>
            <a:r>
              <a:rPr lang="en-AU" sz="1200" kern="1200" baseline="0" dirty="0" smtClean="0">
                <a:solidFill>
                  <a:schemeClr val="tx1"/>
                </a:solidFill>
                <a:effectLst/>
                <a:latin typeface="+mn-lt"/>
                <a:ea typeface="+mn-ea"/>
                <a:cs typeface="+mn-cs"/>
              </a:rPr>
              <a:t> issue to the FWO </a:t>
            </a:r>
            <a:r>
              <a:rPr lang="en-AU" sz="1200" kern="1200" dirty="0" smtClean="0">
                <a:solidFill>
                  <a:schemeClr val="tx1"/>
                </a:solidFill>
                <a:effectLst/>
                <a:latin typeface="+mn-lt"/>
                <a:ea typeface="+mn-ea"/>
                <a:cs typeface="+mn-cs"/>
              </a:rPr>
              <a:t>anonymously, the Anonymous Report tool is located at </a:t>
            </a:r>
            <a:r>
              <a:rPr lang="en-AU" sz="1200" u="sng" kern="1200" dirty="0" smtClean="0">
                <a:solidFill>
                  <a:schemeClr val="tx1"/>
                </a:solidFill>
                <a:effectLst/>
                <a:latin typeface="+mn-lt"/>
                <a:ea typeface="+mn-ea"/>
                <a:cs typeface="+mn-cs"/>
                <a:hlinkClick r:id="rId4"/>
              </a:rPr>
              <a:t>www.fairwork.gov.au/tipoff</a:t>
            </a:r>
            <a:r>
              <a:rPr lang="en-AU" sz="1200" kern="1200" dirty="0" smtClean="0">
                <a:solidFill>
                  <a:schemeClr val="tx1"/>
                </a:solidFill>
                <a:effectLst/>
                <a:latin typeface="+mn-lt"/>
                <a:ea typeface="+mn-ea"/>
                <a:cs typeface="+mn-cs"/>
              </a:rPr>
              <a:t>. An anonymous report can also be made in 16 other languages.</a:t>
            </a:r>
          </a:p>
          <a:p>
            <a:pPr lvl="0"/>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You can read the open letter from Fair Work Ombudsman Natalie James to International students encouraging you to understand your workplace rights and make enquires</a:t>
            </a:r>
            <a:r>
              <a:rPr lang="en-AU" sz="1200" kern="1200" baseline="0" dirty="0" smtClean="0">
                <a:solidFill>
                  <a:schemeClr val="tx1"/>
                </a:solidFill>
                <a:effectLst/>
                <a:latin typeface="+mn-lt"/>
                <a:ea typeface="+mn-ea"/>
                <a:cs typeface="+mn-cs"/>
              </a:rPr>
              <a:t> to the FWO.</a:t>
            </a:r>
          </a:p>
          <a:p>
            <a:pPr lvl="0"/>
            <a:endParaRPr lang="en-AU" sz="1200" kern="1200" baseline="0" dirty="0" smtClean="0">
              <a:solidFill>
                <a:schemeClr val="tx1"/>
              </a:solidFill>
              <a:effectLst/>
              <a:latin typeface="+mn-lt"/>
              <a:ea typeface="+mn-ea"/>
              <a:cs typeface="+mn-cs"/>
            </a:endParaRPr>
          </a:p>
          <a:p>
            <a:pPr lvl="0"/>
            <a:r>
              <a:rPr lang="en-AU" sz="1200" kern="1200" baseline="0" dirty="0" smtClean="0">
                <a:solidFill>
                  <a:schemeClr val="tx1"/>
                </a:solidFill>
                <a:effectLst/>
                <a:latin typeface="+mn-lt"/>
                <a:ea typeface="+mn-ea"/>
                <a:cs typeface="+mn-cs"/>
              </a:rPr>
              <a:t>Finally there is </a:t>
            </a:r>
            <a:r>
              <a:rPr lang="en-AU" sz="1200" kern="1200" baseline="0" dirty="0" smtClean="0">
                <a:solidFill>
                  <a:schemeClr val="tx1"/>
                </a:solidFill>
                <a:effectLst/>
                <a:latin typeface="+mn-lt"/>
                <a:ea typeface="+mn-ea"/>
                <a:cs typeface="+mn-cs"/>
              </a:rPr>
              <a:t>dedicated section for young </a:t>
            </a:r>
            <a:r>
              <a:rPr lang="en-AU" sz="1200" kern="1200" baseline="0" dirty="0" smtClean="0">
                <a:solidFill>
                  <a:schemeClr val="tx1"/>
                </a:solidFill>
                <a:effectLst/>
                <a:latin typeface="+mn-lt"/>
                <a:ea typeface="+mn-ea"/>
                <a:cs typeface="+mn-cs"/>
              </a:rPr>
              <a:t>workers and </a:t>
            </a:r>
            <a:r>
              <a:rPr lang="en-AU" sz="1200" kern="1200" baseline="0" dirty="0" smtClean="0">
                <a:solidFill>
                  <a:schemeClr val="tx1"/>
                </a:solidFill>
                <a:effectLst/>
                <a:latin typeface="+mn-lt"/>
                <a:ea typeface="+mn-ea"/>
                <a:cs typeface="+mn-cs"/>
              </a:rPr>
              <a:t>students where you can watch a series of short video on workplace myths and tips. </a:t>
            </a:r>
            <a:endParaRPr lang="en-AU" dirty="0"/>
          </a:p>
        </p:txBody>
      </p:sp>
      <p:sp>
        <p:nvSpPr>
          <p:cNvPr id="4" name="Slide Number Placeholder 3"/>
          <p:cNvSpPr>
            <a:spLocks noGrp="1"/>
          </p:cNvSpPr>
          <p:nvPr>
            <p:ph type="sldNum" sz="quarter" idx="10"/>
          </p:nvPr>
        </p:nvSpPr>
        <p:spPr/>
        <p:txBody>
          <a:bodyPr/>
          <a:lstStyle/>
          <a:p>
            <a:pPr>
              <a:defRPr/>
            </a:pPr>
            <a:fld id="{BBEA71F3-E749-4379-B462-5D1A64F14AD9}" type="slidenum">
              <a:rPr lang="en-AU" smtClean="0"/>
              <a:pPr>
                <a:defRPr/>
              </a:pPr>
              <a:t>8</a:t>
            </a:fld>
            <a:endParaRPr lang="en-AU" dirty="0"/>
          </a:p>
        </p:txBody>
      </p:sp>
    </p:spTree>
    <p:extLst>
      <p:ext uri="{BB962C8B-B14F-4D97-AF65-F5344CB8AC3E}">
        <p14:creationId xmlns:p14="http://schemas.microsoft.com/office/powerpoint/2010/main" val="2250078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AU" dirty="0" smtClean="0"/>
              <a:t>To</a:t>
            </a:r>
            <a:r>
              <a:rPr lang="en-AU" baseline="0" dirty="0" smtClean="0"/>
              <a:t> conclude, here are some key points you should remember.</a:t>
            </a:r>
          </a:p>
          <a:p>
            <a:pPr marL="171450" indent="-171450">
              <a:buFont typeface="Arial" panose="020B0604020202020204" pitchFamily="34" charset="0"/>
              <a:buChar char="•"/>
            </a:pPr>
            <a:endParaRPr lang="en-AU" dirty="0" smtClean="0"/>
          </a:p>
          <a:p>
            <a:pPr>
              <a:buFont typeface="Wingdings" panose="05000000000000000000" pitchFamily="2" charset="2"/>
              <a:buNone/>
            </a:pPr>
            <a:r>
              <a:rPr lang="en-AU" sz="1200" dirty="0" smtClean="0">
                <a:solidFill>
                  <a:schemeClr val="tx1"/>
                </a:solidFill>
                <a:latin typeface="Myriad Pro"/>
              </a:rPr>
              <a:t>International students have the same workplace rights as all other workers in Australia.</a:t>
            </a:r>
          </a:p>
          <a:p>
            <a:pPr>
              <a:spcBef>
                <a:spcPts val="1200"/>
              </a:spcBef>
              <a:buFont typeface="Wingdings" panose="05000000000000000000" pitchFamily="2" charset="2"/>
              <a:buNone/>
            </a:pPr>
            <a:endParaRPr lang="en-AU" sz="1200" dirty="0" smtClean="0">
              <a:solidFill>
                <a:schemeClr val="tx1"/>
              </a:solidFill>
              <a:latin typeface="Myriad Pro"/>
            </a:endParaRPr>
          </a:p>
          <a:p>
            <a:pPr>
              <a:spcBef>
                <a:spcPts val="1200"/>
              </a:spcBef>
              <a:buFont typeface="Wingdings" panose="05000000000000000000" pitchFamily="2" charset="2"/>
              <a:buNone/>
            </a:pPr>
            <a:r>
              <a:rPr lang="en-AU" sz="1200" dirty="0" smtClean="0">
                <a:solidFill>
                  <a:schemeClr val="tx1"/>
                </a:solidFill>
                <a:latin typeface="Myriad Pro"/>
              </a:rPr>
              <a:t>Make use of the FWO’s free tools and resources.</a:t>
            </a:r>
          </a:p>
          <a:p>
            <a:endParaRPr lang="en-AU" dirty="0" smtClean="0"/>
          </a:p>
          <a:p>
            <a:r>
              <a:rPr lang="en-AU" dirty="0" smtClean="0"/>
              <a:t>Finally, the FWO is here to help! If you can’t find your answer online, yo</a:t>
            </a:r>
            <a:r>
              <a:rPr lang="en-AU" baseline="0" dirty="0" smtClean="0"/>
              <a:t>u can contact the Fair Work Infoline where skilled advisers will be able to help you. The Fair Work Infoline is open from Monday to Friday between 8 a.m. and 5:30 p.m. and their number is 13 13 94.</a:t>
            </a:r>
          </a:p>
          <a:p>
            <a:endParaRPr lang="en-AU" baseline="0" dirty="0" smtClean="0"/>
          </a:p>
          <a:p>
            <a:r>
              <a:rPr lang="en-AU" baseline="0" dirty="0" smtClean="0"/>
              <a:t>If you prefer to speak in your native language, you can contact the Translating and Interpreting Service on 13 14 50 and set up a time to contact the Fair Work Infoline.</a:t>
            </a:r>
          </a:p>
          <a:p>
            <a:endParaRPr lang="en-AU"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AU" baseline="0" dirty="0" smtClean="0"/>
              <a:t>You can also submit written enquiries online by registering for My Account on Fair Work Ombudsman’s website. Remember, </a:t>
            </a:r>
            <a:r>
              <a:rPr lang="en-AU" sz="1200" kern="1200" baseline="0" dirty="0" smtClean="0">
                <a:solidFill>
                  <a:schemeClr val="tx1"/>
                </a:solidFill>
                <a:effectLst/>
                <a:latin typeface="+mn-lt"/>
                <a:ea typeface="+mn-ea"/>
                <a:cs typeface="+mn-cs"/>
              </a:rPr>
              <a:t>a</a:t>
            </a:r>
            <a:r>
              <a:rPr lang="en-AU" sz="1200" kern="1200" dirty="0" smtClean="0">
                <a:solidFill>
                  <a:schemeClr val="tx1"/>
                </a:solidFill>
                <a:effectLst/>
                <a:latin typeface="+mn-lt"/>
                <a:ea typeface="+mn-ea"/>
                <a:cs typeface="+mn-cs"/>
              </a:rPr>
              <a:t>ll their services are free and confidential. </a:t>
            </a:r>
            <a:endParaRPr lang="en-AU" baseline="0" dirty="0" smtClean="0"/>
          </a:p>
          <a:p>
            <a:endParaRPr lang="en-AU" baseline="0" dirty="0" smtClean="0"/>
          </a:p>
          <a:p>
            <a:r>
              <a:rPr lang="en-AU" baseline="0" dirty="0" smtClean="0"/>
              <a:t>The Fair Work Ombudsman is also on Facebook, Twitter and YouTube so follow them to keep up with the latest news.</a:t>
            </a:r>
            <a:endParaRPr lang="en-AU" dirty="0"/>
          </a:p>
        </p:txBody>
      </p:sp>
      <p:sp>
        <p:nvSpPr>
          <p:cNvPr id="4" name="Slide Number Placeholder 3"/>
          <p:cNvSpPr>
            <a:spLocks noGrp="1"/>
          </p:cNvSpPr>
          <p:nvPr>
            <p:ph type="sldNum" sz="quarter" idx="10"/>
          </p:nvPr>
        </p:nvSpPr>
        <p:spPr/>
        <p:txBody>
          <a:bodyPr/>
          <a:lstStyle/>
          <a:p>
            <a:pPr>
              <a:defRPr/>
            </a:pPr>
            <a:fld id="{BBEA71F3-E749-4379-B462-5D1A64F14AD9}" type="slidenum">
              <a:rPr lang="en-AU" smtClean="0"/>
              <a:pPr>
                <a:defRPr/>
              </a:pPr>
              <a:t>9</a:t>
            </a:fld>
            <a:endParaRPr lang="en-AU" dirty="0"/>
          </a:p>
        </p:txBody>
      </p:sp>
    </p:spTree>
    <p:extLst>
      <p:ext uri="{BB962C8B-B14F-4D97-AF65-F5344CB8AC3E}">
        <p14:creationId xmlns:p14="http://schemas.microsoft.com/office/powerpoint/2010/main" val="2974501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AU"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13314" name="Rectangle 6"/>
          <p:cNvSpPr>
            <a:spLocks noGrp="1" noChangeArrowheads="1"/>
          </p:cNvSpPr>
          <p:nvPr>
            <p:ph type="title"/>
          </p:nvPr>
        </p:nvSpPr>
        <p:spPr bwMode="auto">
          <a:xfrm>
            <a:off x="457200" y="1196975"/>
            <a:ext cx="8229600" cy="647700"/>
          </a:xfrm>
          <a:prstGeom prst="rect">
            <a:avLst/>
          </a:prstGeom>
          <a:noFill/>
          <a:ln w="9525">
            <a:noFill/>
            <a:miter lim="800000"/>
            <a:headEnd/>
            <a:tailEnd/>
          </a:ln>
        </p:spPr>
        <p:txBody>
          <a:bodyPr vert="horz" wrap="square" lIns="0" tIns="46800" rIns="0" bIns="46800" numCol="1" anchor="ctr" anchorCtr="0" compatLnSpc="1">
            <a:prstTxWarp prst="textNoShape">
              <a:avLst/>
            </a:prstTxWarp>
          </a:bodyPr>
          <a:lstStyle/>
          <a:p>
            <a:pPr lvl="0"/>
            <a:r>
              <a:rPr lang="en-AU" dirty="0" smtClean="0"/>
              <a:t>Click to edit Master title style</a:t>
            </a:r>
          </a:p>
        </p:txBody>
      </p:sp>
      <p:sp>
        <p:nvSpPr>
          <p:cNvPr id="13315" name="Rectangle 7"/>
          <p:cNvSpPr>
            <a:spLocks noGrp="1" noChangeArrowheads="1"/>
          </p:cNvSpPr>
          <p:nvPr>
            <p:ph type="body" idx="1"/>
          </p:nvPr>
        </p:nvSpPr>
        <p:spPr bwMode="auto">
          <a:xfrm>
            <a:off x="457200" y="1916113"/>
            <a:ext cx="8229600" cy="4681537"/>
          </a:xfrm>
          <a:prstGeom prst="rect">
            <a:avLst/>
          </a:prstGeom>
          <a:noFill/>
          <a:ln w="9525">
            <a:noFill/>
            <a:miter lim="800000"/>
            <a:headEnd/>
            <a:tailEnd/>
          </a:ln>
        </p:spPr>
        <p:txBody>
          <a:bodyPr vert="horz" wrap="square" lIns="0" tIns="46800" rIns="0" bIns="46800" numCol="1" anchor="t" anchorCtr="0" compatLnSpc="1">
            <a:prstTxWarp prst="textNoShape">
              <a:avLst/>
            </a:prstTxWarp>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p>
        </p:txBody>
      </p:sp>
      <p:pic>
        <p:nvPicPr>
          <p:cNvPr id="2" name="Picture 6"/>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4" y="51282"/>
            <a:ext cx="9143991" cy="974178"/>
          </a:xfrm>
          <a:prstGeom prst="rect">
            <a:avLst/>
          </a:prstGeom>
          <a:noFill/>
          <a:ln w="9525">
            <a:noFill/>
            <a:miter lim="800000"/>
            <a:headEnd/>
            <a:tailEnd/>
          </a:ln>
        </p:spPr>
      </p:pic>
      <p:sp>
        <p:nvSpPr>
          <p:cNvPr id="13319" name="Text Box 7"/>
          <p:cNvSpPr txBox="1">
            <a:spLocks noChangeArrowheads="1"/>
          </p:cNvSpPr>
          <p:nvPr/>
        </p:nvSpPr>
        <p:spPr bwMode="auto">
          <a:xfrm>
            <a:off x="8532813" y="6508750"/>
            <a:ext cx="611187" cy="304800"/>
          </a:xfrm>
          <a:prstGeom prst="rect">
            <a:avLst/>
          </a:prstGeom>
          <a:noFill/>
          <a:ln w="9525">
            <a:noFill/>
            <a:miter lim="800000"/>
            <a:headEnd/>
            <a:tailEnd/>
          </a:ln>
          <a:effectLst/>
        </p:spPr>
        <p:txBody>
          <a:bodyPr>
            <a:spAutoFit/>
          </a:bodyPr>
          <a:lstStyle/>
          <a:p>
            <a:pPr algn="r">
              <a:spcBef>
                <a:spcPct val="50000"/>
              </a:spcBef>
              <a:defRPr/>
            </a:pPr>
            <a:fld id="{29A2DD8E-C397-40C9-B62B-50C4203E3E5A}" type="slidenum">
              <a:rPr lang="en-AU" sz="1400">
                <a:solidFill>
                  <a:srgbClr val="0082C0"/>
                </a:solidFill>
                <a:latin typeface="Myriad Pro" pitchFamily="34" charset="0"/>
              </a:rPr>
              <a:pPr algn="r">
                <a:spcBef>
                  <a:spcPct val="50000"/>
                </a:spcBef>
                <a:defRPr/>
              </a:pPr>
              <a:t>‹#›</a:t>
            </a:fld>
            <a:endParaRPr lang="en-AU" sz="1400" dirty="0">
              <a:solidFill>
                <a:srgbClr val="0082C0"/>
              </a:solidFill>
              <a:latin typeface="Myriad Pro" pitchFamily="34" charset="0"/>
            </a:endParaRPr>
          </a:p>
        </p:txBody>
      </p:sp>
    </p:spTree>
  </p:cSld>
  <p:clrMap bg1="lt1" tx1="dk1" bg2="lt2" tx2="dk2" accent1="accent1" accent2="accent2" accent3="accent3" accent4="accent4" accent5="accent5" accent6="accent6" hlink="hlink" folHlink="folHlink"/>
  <p:sldLayoutIdLst>
    <p:sldLayoutId id="2147483675" r:id="rId1"/>
    <p:sldLayoutId id="2147483674" r:id="rId2"/>
    <p:sldLayoutId id="2147483673" r:id="rId3"/>
    <p:sldLayoutId id="2147483672" r:id="rId4"/>
    <p:sldLayoutId id="2147483671" r:id="rId5"/>
    <p:sldLayoutId id="2147483670" r:id="rId6"/>
    <p:sldLayoutId id="2147483669" r:id="rId7"/>
    <p:sldLayoutId id="2147483668" r:id="rId8"/>
    <p:sldLayoutId id="2147483667" r:id="rId9"/>
    <p:sldLayoutId id="2147483666" r:id="rId10"/>
    <p:sldLayoutId id="2147483665" r:id="rId11"/>
  </p:sldLayoutIdLst>
  <p:timing>
    <p:tnLst>
      <p:par>
        <p:cTn id="1" dur="indefinite" restart="never" nodeType="tmRoot"/>
      </p:par>
    </p:tnLst>
  </p:timing>
  <p:txStyles>
    <p:titleStyle>
      <a:lvl1pPr algn="l" rtl="0" eaLnBrk="0" fontAlgn="base" hangingPunct="0">
        <a:spcBef>
          <a:spcPct val="0"/>
        </a:spcBef>
        <a:spcAft>
          <a:spcPct val="0"/>
        </a:spcAft>
        <a:defRPr sz="3600">
          <a:solidFill>
            <a:srgbClr val="0395A7"/>
          </a:solidFill>
          <a:latin typeface="Myriad Pro" pitchFamily="34" charset="0"/>
          <a:ea typeface="+mj-ea"/>
          <a:cs typeface="+mj-cs"/>
        </a:defRPr>
      </a:lvl1pPr>
      <a:lvl2pPr algn="l" rtl="0" eaLnBrk="0" fontAlgn="base" hangingPunct="0">
        <a:spcBef>
          <a:spcPct val="0"/>
        </a:spcBef>
        <a:spcAft>
          <a:spcPct val="0"/>
        </a:spcAft>
        <a:defRPr sz="3600">
          <a:solidFill>
            <a:srgbClr val="0084C2"/>
          </a:solidFill>
          <a:latin typeface="Myriad Pro" pitchFamily="34" charset="0"/>
        </a:defRPr>
      </a:lvl2pPr>
      <a:lvl3pPr algn="l" rtl="0" eaLnBrk="0" fontAlgn="base" hangingPunct="0">
        <a:spcBef>
          <a:spcPct val="0"/>
        </a:spcBef>
        <a:spcAft>
          <a:spcPct val="0"/>
        </a:spcAft>
        <a:defRPr sz="3600">
          <a:solidFill>
            <a:srgbClr val="0084C2"/>
          </a:solidFill>
          <a:latin typeface="Myriad Pro" pitchFamily="34" charset="0"/>
        </a:defRPr>
      </a:lvl3pPr>
      <a:lvl4pPr algn="l" rtl="0" eaLnBrk="0" fontAlgn="base" hangingPunct="0">
        <a:spcBef>
          <a:spcPct val="0"/>
        </a:spcBef>
        <a:spcAft>
          <a:spcPct val="0"/>
        </a:spcAft>
        <a:defRPr sz="3600">
          <a:solidFill>
            <a:srgbClr val="0084C2"/>
          </a:solidFill>
          <a:latin typeface="Myriad Pro" pitchFamily="34" charset="0"/>
        </a:defRPr>
      </a:lvl4pPr>
      <a:lvl5pPr algn="l" rtl="0" eaLnBrk="0" fontAlgn="base" hangingPunct="0">
        <a:spcBef>
          <a:spcPct val="0"/>
        </a:spcBef>
        <a:spcAft>
          <a:spcPct val="0"/>
        </a:spcAft>
        <a:defRPr sz="3600">
          <a:solidFill>
            <a:srgbClr val="0084C2"/>
          </a:solidFill>
          <a:latin typeface="Myriad Pro" pitchFamily="34" charset="0"/>
        </a:defRPr>
      </a:lvl5pPr>
      <a:lvl6pPr marL="457200" algn="l" rtl="0" fontAlgn="base">
        <a:spcBef>
          <a:spcPct val="0"/>
        </a:spcBef>
        <a:spcAft>
          <a:spcPct val="0"/>
        </a:spcAft>
        <a:defRPr sz="4400">
          <a:solidFill>
            <a:srgbClr val="0084C2"/>
          </a:solidFill>
          <a:latin typeface="Arial" charset="0"/>
        </a:defRPr>
      </a:lvl6pPr>
      <a:lvl7pPr marL="914400" algn="l" rtl="0" fontAlgn="base">
        <a:spcBef>
          <a:spcPct val="0"/>
        </a:spcBef>
        <a:spcAft>
          <a:spcPct val="0"/>
        </a:spcAft>
        <a:defRPr sz="4400">
          <a:solidFill>
            <a:srgbClr val="0084C2"/>
          </a:solidFill>
          <a:latin typeface="Arial" charset="0"/>
        </a:defRPr>
      </a:lvl7pPr>
      <a:lvl8pPr marL="1371600" algn="l" rtl="0" fontAlgn="base">
        <a:spcBef>
          <a:spcPct val="0"/>
        </a:spcBef>
        <a:spcAft>
          <a:spcPct val="0"/>
        </a:spcAft>
        <a:defRPr sz="4400">
          <a:solidFill>
            <a:srgbClr val="0084C2"/>
          </a:solidFill>
          <a:latin typeface="Arial" charset="0"/>
        </a:defRPr>
      </a:lvl8pPr>
      <a:lvl9pPr marL="1828800" algn="l" rtl="0" fontAlgn="base">
        <a:spcBef>
          <a:spcPct val="0"/>
        </a:spcBef>
        <a:spcAft>
          <a:spcPct val="0"/>
        </a:spcAft>
        <a:defRPr sz="4400">
          <a:solidFill>
            <a:srgbClr val="0084C2"/>
          </a:solidFill>
          <a:latin typeface="Arial" charset="0"/>
        </a:defRPr>
      </a:lvl9pPr>
    </p:titleStyle>
    <p:bodyStyle>
      <a:lvl1pPr marL="342900" indent="-342900" algn="l" rtl="0" eaLnBrk="0" fontAlgn="base" hangingPunct="0">
        <a:spcBef>
          <a:spcPct val="20000"/>
        </a:spcBef>
        <a:spcAft>
          <a:spcPct val="0"/>
        </a:spcAft>
        <a:buClr>
          <a:srgbClr val="0395A7"/>
        </a:buClr>
        <a:buChar char="•"/>
        <a:defRPr sz="2800">
          <a:solidFill>
            <a:srgbClr val="333333"/>
          </a:solidFill>
          <a:latin typeface="Myriad Pro" pitchFamily="34" charset="0"/>
          <a:ea typeface="+mn-ea"/>
          <a:cs typeface="+mn-cs"/>
        </a:defRPr>
      </a:lvl1pPr>
      <a:lvl2pPr marL="742950" indent="-285750" algn="l" rtl="0" eaLnBrk="0" fontAlgn="base" hangingPunct="0">
        <a:spcBef>
          <a:spcPct val="20000"/>
        </a:spcBef>
        <a:spcAft>
          <a:spcPct val="0"/>
        </a:spcAft>
        <a:buClr>
          <a:srgbClr val="0395A7"/>
        </a:buClr>
        <a:buChar char="–"/>
        <a:defRPr sz="2400">
          <a:solidFill>
            <a:srgbClr val="333333"/>
          </a:solidFill>
          <a:latin typeface="Myriad Pro" pitchFamily="34" charset="0"/>
        </a:defRPr>
      </a:lvl2pPr>
      <a:lvl3pPr marL="1143000" indent="-228600" algn="l" rtl="0" eaLnBrk="0" fontAlgn="base" hangingPunct="0">
        <a:spcBef>
          <a:spcPct val="20000"/>
        </a:spcBef>
        <a:spcAft>
          <a:spcPct val="0"/>
        </a:spcAft>
        <a:buClr>
          <a:srgbClr val="0395A7"/>
        </a:buClr>
        <a:buChar char="•"/>
        <a:defRPr sz="2000">
          <a:solidFill>
            <a:srgbClr val="333333"/>
          </a:solidFill>
          <a:latin typeface="Myriad Pro" pitchFamily="34" charset="0"/>
        </a:defRPr>
      </a:lvl3pPr>
      <a:lvl4pPr marL="1600200" indent="-228600" algn="l" rtl="0" eaLnBrk="0" fontAlgn="base" hangingPunct="0">
        <a:spcBef>
          <a:spcPct val="20000"/>
        </a:spcBef>
        <a:spcAft>
          <a:spcPct val="0"/>
        </a:spcAft>
        <a:buClr>
          <a:srgbClr val="0395A7"/>
        </a:buClr>
        <a:buChar char="–"/>
        <a:defRPr sz="2000">
          <a:solidFill>
            <a:srgbClr val="333333"/>
          </a:solidFill>
          <a:latin typeface="Myriad Pro" pitchFamily="34" charset="0"/>
        </a:defRPr>
      </a:lvl4pPr>
      <a:lvl5pPr marL="2057400" indent="-228600" algn="l" rtl="0" eaLnBrk="0" fontAlgn="base" hangingPunct="0">
        <a:spcBef>
          <a:spcPct val="20000"/>
        </a:spcBef>
        <a:spcAft>
          <a:spcPct val="0"/>
        </a:spcAft>
        <a:buClr>
          <a:srgbClr val="0395A7"/>
        </a:buClr>
        <a:buChar char="»"/>
        <a:defRPr sz="2000">
          <a:solidFill>
            <a:srgbClr val="333333"/>
          </a:solidFill>
          <a:latin typeface="Myriad Pro"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bit.ly/2mUzMli" TargetMode="External"/><Relationship Id="rId4" Type="http://schemas.openxmlformats.org/officeDocument/2006/relationships/hyperlink" Target="http://apple.co/2nKKlo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fairwork.gov.au/"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hyperlink" Target="http://www.fairwork.gov.au/tipoff" TargetMode="External"/><Relationship Id="rId3" Type="http://schemas.openxmlformats.org/officeDocument/2006/relationships/hyperlink" Target="http://www.fairwork.gov.au/internationalstudents" TargetMode="External"/><Relationship Id="rId7" Type="http://schemas.openxmlformats.org/officeDocument/2006/relationships/hyperlink" Target="http://www.fairwork.gov.au/app"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fairwork.gov.au/languages" TargetMode="External"/><Relationship Id="rId5" Type="http://schemas.openxmlformats.org/officeDocument/2006/relationships/hyperlink" Target="http://www.fairwork.gov.au/PACT" TargetMode="External"/><Relationship Id="rId10" Type="http://schemas.openxmlformats.org/officeDocument/2006/relationships/hyperlink" Target="http://www.fairwork.gov.au/youngworkers" TargetMode="External"/><Relationship Id="rId4" Type="http://schemas.openxmlformats.org/officeDocument/2006/relationships/hyperlink" Target="http://www.calculate.fairwork.gov.au/" TargetMode="External"/><Relationship Id="rId9" Type="http://schemas.openxmlformats.org/officeDocument/2006/relationships/hyperlink" Target="http://www.fairwork.gov.au/openletterstudent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fairwork.gov.a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029"/>
          <p:cNvSpPr>
            <a:spLocks noGrp="1" noChangeArrowheads="1"/>
          </p:cNvSpPr>
          <p:nvPr>
            <p:ph type="title"/>
          </p:nvPr>
        </p:nvSpPr>
        <p:spPr>
          <a:xfrm>
            <a:off x="457200" y="1196975"/>
            <a:ext cx="8363272" cy="647700"/>
          </a:xfrm>
        </p:spPr>
        <p:txBody>
          <a:bodyPr/>
          <a:lstStyle/>
          <a:p>
            <a:r>
              <a:rPr lang="en-AU" sz="3200" dirty="0" smtClean="0">
                <a:latin typeface="Myriad Pro"/>
              </a:rPr>
              <a:t>About the Fair Work Ombudsman (</a:t>
            </a:r>
            <a:r>
              <a:rPr lang="en-AU" sz="3200" b="1" dirty="0" smtClean="0">
                <a:latin typeface="Myriad Pro"/>
              </a:rPr>
              <a:t>FWO</a:t>
            </a:r>
            <a:r>
              <a:rPr lang="en-AU" sz="3200" dirty="0" smtClean="0">
                <a:latin typeface="Myriad Pro"/>
              </a:rPr>
              <a:t>)</a:t>
            </a:r>
          </a:p>
        </p:txBody>
      </p:sp>
      <p:sp>
        <p:nvSpPr>
          <p:cNvPr id="31746" name="Rectangle 1030"/>
          <p:cNvSpPr>
            <a:spLocks noGrp="1" noChangeArrowheads="1"/>
          </p:cNvSpPr>
          <p:nvPr>
            <p:ph type="body" idx="1"/>
          </p:nvPr>
        </p:nvSpPr>
        <p:spPr>
          <a:xfrm>
            <a:off x="467544" y="1988840"/>
            <a:ext cx="8229600" cy="3097063"/>
          </a:xfrm>
        </p:spPr>
        <p:txBody>
          <a:bodyPr/>
          <a:lstStyle/>
          <a:p>
            <a:pPr>
              <a:spcBef>
                <a:spcPts val="1200"/>
              </a:spcBef>
              <a:spcAft>
                <a:spcPts val="1200"/>
              </a:spcAft>
              <a:buFont typeface="Arial" panose="020B0604020202020204" pitchFamily="34" charset="0"/>
              <a:buChar char="•"/>
            </a:pPr>
            <a:r>
              <a:rPr lang="en-AU" sz="2400" dirty="0" smtClean="0">
                <a:solidFill>
                  <a:schemeClr val="tx1"/>
                </a:solidFill>
                <a:latin typeface="Myriad Pro"/>
              </a:rPr>
              <a:t>Federal government agency</a:t>
            </a:r>
          </a:p>
          <a:p>
            <a:pPr>
              <a:spcBef>
                <a:spcPts val="1200"/>
              </a:spcBef>
              <a:spcAft>
                <a:spcPts val="1200"/>
              </a:spcAft>
              <a:buFont typeface="Arial" panose="020B0604020202020204" pitchFamily="34" charset="0"/>
              <a:buChar char="•"/>
            </a:pPr>
            <a:r>
              <a:rPr lang="en-AU" sz="2400" dirty="0" smtClean="0">
                <a:solidFill>
                  <a:schemeClr val="tx1"/>
                </a:solidFill>
                <a:latin typeface="Myriad Pro"/>
              </a:rPr>
              <a:t>Provides free education and information about workplace rights and entitlements</a:t>
            </a:r>
          </a:p>
          <a:p>
            <a:pPr>
              <a:spcBef>
                <a:spcPts val="1200"/>
              </a:spcBef>
              <a:spcAft>
                <a:spcPts val="1200"/>
              </a:spcAft>
              <a:buFont typeface="Arial" panose="020B0604020202020204" pitchFamily="34" charset="0"/>
              <a:buChar char="•"/>
            </a:pPr>
            <a:r>
              <a:rPr lang="en-AU" sz="2400" dirty="0" smtClean="0">
                <a:solidFill>
                  <a:schemeClr val="tx1"/>
                </a:solidFill>
                <a:latin typeface="Myriad Pro"/>
              </a:rPr>
              <a:t>Helps to resolve workplace issues</a:t>
            </a:r>
          </a:p>
          <a:p>
            <a:pPr>
              <a:spcBef>
                <a:spcPts val="1200"/>
              </a:spcBef>
              <a:spcAft>
                <a:spcPts val="1200"/>
              </a:spcAft>
              <a:buFont typeface="Arial" panose="020B0604020202020204" pitchFamily="34" charset="0"/>
              <a:buChar char="•"/>
            </a:pPr>
            <a:r>
              <a:rPr lang="en-AU" sz="2400" dirty="0" smtClean="0">
                <a:solidFill>
                  <a:schemeClr val="tx1"/>
                </a:solidFill>
                <a:latin typeface="Myriad Pro"/>
              </a:rPr>
              <a:t>Has tailored tools and resources for international students</a:t>
            </a:r>
          </a:p>
          <a:p>
            <a:pPr marL="0" indent="0">
              <a:spcBef>
                <a:spcPts val="600"/>
              </a:spcBef>
              <a:spcAft>
                <a:spcPts val="600"/>
              </a:spcAft>
              <a:buNone/>
            </a:pPr>
            <a:endParaRPr lang="en-AU" dirty="0" smtClean="0">
              <a:solidFill>
                <a:schemeClr val="tx1"/>
              </a:solidFill>
              <a:latin typeface="Myriad Pro"/>
            </a:endParaRPr>
          </a:p>
          <a:p>
            <a:pPr marL="0" lvl="0" indent="0">
              <a:spcBef>
                <a:spcPts val="600"/>
              </a:spcBef>
              <a:spcAft>
                <a:spcPts val="600"/>
              </a:spcAft>
              <a:buNone/>
            </a:pPr>
            <a:endParaRPr lang="en-AU" dirty="0">
              <a:solidFill>
                <a:schemeClr val="tx1"/>
              </a:solidFill>
              <a:latin typeface="Myriad Pro"/>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2" y="4941168"/>
            <a:ext cx="8205787"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2441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457200" y="1196975"/>
            <a:ext cx="8229600" cy="647700"/>
          </a:xfrm>
        </p:spPr>
        <p:txBody>
          <a:bodyPr/>
          <a:lstStyle/>
          <a:p>
            <a:r>
              <a:rPr lang="en-AU" dirty="0"/>
              <a:t>Types of </a:t>
            </a:r>
            <a:r>
              <a:rPr lang="en-AU" dirty="0" smtClean="0"/>
              <a:t>employment</a:t>
            </a:r>
            <a:endParaRPr lang="en-AU" dirty="0" smtClean="0">
              <a:latin typeface="Myriad Pro"/>
            </a:endParaRPr>
          </a:p>
        </p:txBody>
      </p:sp>
      <p:sp>
        <p:nvSpPr>
          <p:cNvPr id="40962" name="Rectangle 3"/>
          <p:cNvSpPr>
            <a:spLocks noGrp="1" noChangeArrowheads="1"/>
          </p:cNvSpPr>
          <p:nvPr>
            <p:ph type="body" idx="1"/>
          </p:nvPr>
        </p:nvSpPr>
        <p:spPr>
          <a:xfrm>
            <a:off x="467544" y="1844824"/>
            <a:ext cx="5483225" cy="3981236"/>
          </a:xfrm>
        </p:spPr>
        <p:txBody>
          <a:bodyPr/>
          <a:lstStyle/>
          <a:p>
            <a:pPr>
              <a:buFont typeface="Wingdings" panose="05000000000000000000" pitchFamily="2" charset="2"/>
              <a:buChar char="§"/>
            </a:pPr>
            <a:endParaRPr lang="en-AU" dirty="0" smtClean="0"/>
          </a:p>
          <a:p>
            <a:pPr lvl="1">
              <a:lnSpc>
                <a:spcPct val="200000"/>
              </a:lnSpc>
              <a:buFont typeface="Wingdings" panose="05000000000000000000" pitchFamily="2" charset="2"/>
              <a:buChar char="§"/>
            </a:pPr>
            <a:r>
              <a:rPr lang="en-AU" sz="2800" dirty="0" smtClean="0"/>
              <a:t>Full </a:t>
            </a:r>
            <a:r>
              <a:rPr lang="en-AU" sz="2800" dirty="0"/>
              <a:t>time </a:t>
            </a:r>
          </a:p>
          <a:p>
            <a:pPr lvl="1">
              <a:lnSpc>
                <a:spcPct val="200000"/>
              </a:lnSpc>
              <a:buFont typeface="Wingdings" panose="05000000000000000000" pitchFamily="2" charset="2"/>
              <a:buChar char="§"/>
            </a:pPr>
            <a:r>
              <a:rPr lang="en-AU" sz="2800" dirty="0"/>
              <a:t>Part </a:t>
            </a:r>
            <a:r>
              <a:rPr lang="en-AU" sz="2800" dirty="0" smtClean="0"/>
              <a:t>time</a:t>
            </a:r>
            <a:endParaRPr lang="en-AU" sz="2800" dirty="0"/>
          </a:p>
          <a:p>
            <a:pPr lvl="1">
              <a:lnSpc>
                <a:spcPct val="200000"/>
              </a:lnSpc>
              <a:buFont typeface="Wingdings" panose="05000000000000000000" pitchFamily="2" charset="2"/>
              <a:buChar char="§"/>
            </a:pPr>
            <a:r>
              <a:rPr lang="en-AU" sz="2800" dirty="0" smtClean="0"/>
              <a:t>Casual</a:t>
            </a:r>
            <a:endParaRPr lang="en-AU" sz="2800" dirty="0"/>
          </a:p>
        </p:txBody>
      </p:sp>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1658869"/>
            <a:ext cx="2948781" cy="1964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4100585"/>
            <a:ext cx="2972247" cy="1971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12668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507288" cy="1008112"/>
          </a:xfrm>
        </p:spPr>
        <p:txBody>
          <a:bodyPr/>
          <a:lstStyle/>
          <a:p>
            <a:r>
              <a:rPr lang="en-AU" sz="3200" b="1" dirty="0" smtClean="0"/>
              <a:t>National Minimum </a:t>
            </a:r>
            <a:r>
              <a:rPr lang="en-AU" sz="3200" b="1" dirty="0"/>
              <a:t>W</a:t>
            </a:r>
            <a:r>
              <a:rPr lang="en-AU" sz="3200" b="1" dirty="0" smtClean="0"/>
              <a:t>age – from 1 July 2017</a:t>
            </a:r>
            <a:endParaRPr lang="en-AU" sz="3200" b="1" dirty="0"/>
          </a:p>
        </p:txBody>
      </p:sp>
      <p:sp>
        <p:nvSpPr>
          <p:cNvPr id="3" name="Content Placeholder 2"/>
          <p:cNvSpPr>
            <a:spLocks noGrp="1"/>
          </p:cNvSpPr>
          <p:nvPr>
            <p:ph idx="1"/>
          </p:nvPr>
        </p:nvSpPr>
        <p:spPr>
          <a:xfrm>
            <a:off x="457200" y="2348880"/>
            <a:ext cx="8229600" cy="3777283"/>
          </a:xfrm>
        </p:spPr>
        <p:txBody>
          <a:bodyPr/>
          <a:lstStyle/>
          <a:p>
            <a:pPr lvl="2">
              <a:lnSpc>
                <a:spcPct val="150000"/>
              </a:lnSpc>
              <a:buFont typeface="Wingdings" panose="05000000000000000000" pitchFamily="2" charset="2"/>
              <a:buChar char="§"/>
            </a:pPr>
            <a:r>
              <a:rPr lang="en-AU" sz="2800" dirty="0" smtClean="0"/>
              <a:t>Full time worker</a:t>
            </a:r>
          </a:p>
          <a:p>
            <a:pPr lvl="2">
              <a:lnSpc>
                <a:spcPct val="150000"/>
              </a:lnSpc>
              <a:buFont typeface="Wingdings" panose="05000000000000000000" pitchFamily="2" charset="2"/>
              <a:buChar char="§"/>
            </a:pPr>
            <a:r>
              <a:rPr lang="en-AU" sz="2800" dirty="0" smtClean="0"/>
              <a:t>Part </a:t>
            </a:r>
            <a:r>
              <a:rPr lang="en-AU" sz="2800" dirty="0"/>
              <a:t>time </a:t>
            </a:r>
            <a:r>
              <a:rPr lang="en-AU" sz="2800" dirty="0" smtClean="0"/>
              <a:t>worker</a:t>
            </a:r>
            <a:endParaRPr lang="en-AU" sz="2800" dirty="0"/>
          </a:p>
          <a:p>
            <a:pPr marL="0" indent="0">
              <a:lnSpc>
                <a:spcPct val="150000"/>
              </a:lnSpc>
              <a:buNone/>
            </a:pPr>
            <a:r>
              <a:rPr lang="en-AU" sz="3200" dirty="0" smtClean="0"/>
              <a:t>	</a:t>
            </a:r>
          </a:p>
          <a:p>
            <a:pPr lvl="2">
              <a:lnSpc>
                <a:spcPct val="150000"/>
              </a:lnSpc>
              <a:buFont typeface="Wingdings" panose="05000000000000000000" pitchFamily="2" charset="2"/>
              <a:buChar char="§"/>
            </a:pPr>
            <a:r>
              <a:rPr lang="en-AU" sz="2800" dirty="0" smtClean="0"/>
              <a:t>Casual worker</a:t>
            </a:r>
          </a:p>
          <a:p>
            <a:endParaRPr lang="en-AU" dirty="0"/>
          </a:p>
        </p:txBody>
      </p:sp>
      <p:sp>
        <p:nvSpPr>
          <p:cNvPr id="4" name="Right Brace 3"/>
          <p:cNvSpPr/>
          <p:nvPr/>
        </p:nvSpPr>
        <p:spPr>
          <a:xfrm>
            <a:off x="4896036" y="2492896"/>
            <a:ext cx="396044" cy="1224136"/>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AU" dirty="0"/>
          </a:p>
        </p:txBody>
      </p:sp>
      <p:sp>
        <p:nvSpPr>
          <p:cNvPr id="5" name="Rectangle 4"/>
          <p:cNvSpPr/>
          <p:nvPr/>
        </p:nvSpPr>
        <p:spPr>
          <a:xfrm>
            <a:off x="5452635" y="2689465"/>
            <a:ext cx="3240360" cy="830997"/>
          </a:xfrm>
          <a:prstGeom prst="rect">
            <a:avLst/>
          </a:prstGeom>
        </p:spPr>
        <p:txBody>
          <a:bodyPr wrap="square">
            <a:spAutoFit/>
          </a:bodyPr>
          <a:lstStyle/>
          <a:p>
            <a:pPr marL="0" indent="0" algn="ctr">
              <a:lnSpc>
                <a:spcPct val="150000"/>
              </a:lnSpc>
              <a:buNone/>
            </a:pPr>
            <a:r>
              <a:rPr lang="en-AU" sz="3200" dirty="0" smtClean="0">
                <a:solidFill>
                  <a:schemeClr val="tx1"/>
                </a:solidFill>
              </a:rPr>
              <a:t>  $18.29</a:t>
            </a:r>
            <a:endParaRPr lang="en-AU" sz="2800" dirty="0">
              <a:solidFill>
                <a:schemeClr val="tx1"/>
              </a:solidFill>
            </a:endParaRPr>
          </a:p>
        </p:txBody>
      </p:sp>
      <p:sp>
        <p:nvSpPr>
          <p:cNvPr id="7" name="Rectangle 6"/>
          <p:cNvSpPr/>
          <p:nvPr/>
        </p:nvSpPr>
        <p:spPr>
          <a:xfrm>
            <a:off x="5563641" y="4522150"/>
            <a:ext cx="3240360" cy="1384995"/>
          </a:xfrm>
          <a:prstGeom prst="rect">
            <a:avLst/>
          </a:prstGeom>
        </p:spPr>
        <p:txBody>
          <a:bodyPr wrap="square">
            <a:spAutoFit/>
          </a:bodyPr>
          <a:lstStyle/>
          <a:p>
            <a:pPr marL="0" indent="0" algn="ctr">
              <a:lnSpc>
                <a:spcPct val="150000"/>
              </a:lnSpc>
              <a:buNone/>
            </a:pPr>
            <a:r>
              <a:rPr lang="en-AU" sz="3200" dirty="0" smtClean="0">
                <a:solidFill>
                  <a:schemeClr val="tx1"/>
                </a:solidFill>
              </a:rPr>
              <a:t>$22.86</a:t>
            </a:r>
          </a:p>
          <a:p>
            <a:pPr>
              <a:lnSpc>
                <a:spcPct val="150000"/>
              </a:lnSpc>
            </a:pPr>
            <a:r>
              <a:rPr lang="en-AU" dirty="0" smtClean="0">
                <a:solidFill>
                  <a:schemeClr val="tx1"/>
                </a:solidFill>
              </a:rPr>
              <a:t>(25% casual loading) </a:t>
            </a:r>
            <a:endParaRPr lang="en-AU" dirty="0">
              <a:solidFill>
                <a:schemeClr val="tx1"/>
              </a:solidFill>
            </a:endParaRPr>
          </a:p>
        </p:txBody>
      </p:sp>
      <p:sp>
        <p:nvSpPr>
          <p:cNvPr id="8" name="Right Brace 7"/>
          <p:cNvSpPr/>
          <p:nvPr/>
        </p:nvSpPr>
        <p:spPr>
          <a:xfrm>
            <a:off x="4896036" y="4560350"/>
            <a:ext cx="396044" cy="1224136"/>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AU" dirty="0"/>
          </a:p>
        </p:txBody>
      </p:sp>
    </p:spTree>
    <p:extLst>
      <p:ext uri="{BB962C8B-B14F-4D97-AF65-F5344CB8AC3E}">
        <p14:creationId xmlns:p14="http://schemas.microsoft.com/office/powerpoint/2010/main" val="673711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720080"/>
          </a:xfrm>
        </p:spPr>
        <p:txBody>
          <a:bodyPr/>
          <a:lstStyle/>
          <a:p>
            <a:r>
              <a:rPr lang="en-AU" sz="3200" dirty="0" smtClean="0"/>
              <a:t>Department of Home Affairs (DHA) and FWO</a:t>
            </a:r>
            <a:endParaRPr lang="en-AU" sz="3200" dirty="0"/>
          </a:p>
        </p:txBody>
      </p:sp>
      <p:sp>
        <p:nvSpPr>
          <p:cNvPr id="3" name="Content Placeholder 2"/>
          <p:cNvSpPr>
            <a:spLocks noGrp="1"/>
          </p:cNvSpPr>
          <p:nvPr>
            <p:ph idx="1"/>
          </p:nvPr>
        </p:nvSpPr>
        <p:spPr>
          <a:xfrm>
            <a:off x="457200" y="1628800"/>
            <a:ext cx="8229600" cy="4497363"/>
          </a:xfrm>
        </p:spPr>
        <p:txBody>
          <a:bodyPr/>
          <a:lstStyle/>
          <a:p>
            <a:pPr>
              <a:buFont typeface="Wingdings" panose="05000000000000000000" pitchFamily="2" charset="2"/>
              <a:buChar char="§"/>
            </a:pPr>
            <a:r>
              <a:rPr lang="en-AU"/>
              <a:t>The </a:t>
            </a:r>
            <a:r>
              <a:rPr lang="en-AU" smtClean="0"/>
              <a:t>DHA </a:t>
            </a:r>
            <a:r>
              <a:rPr lang="en-AU" dirty="0" smtClean="0"/>
              <a:t>will </a:t>
            </a:r>
            <a:r>
              <a:rPr lang="en-AU" dirty="0"/>
              <a:t>not cancel a person’s temporary visa if they:</a:t>
            </a:r>
          </a:p>
          <a:p>
            <a:pPr lvl="1">
              <a:buFont typeface="Arial" panose="020B0604020202020204" pitchFamily="34" charset="0"/>
              <a:buChar char="•"/>
            </a:pPr>
            <a:r>
              <a:rPr lang="en-AU" kern="1200" dirty="0" smtClean="0">
                <a:solidFill>
                  <a:schemeClr val="tx1"/>
                </a:solidFill>
              </a:rPr>
              <a:t>had </a:t>
            </a:r>
            <a:r>
              <a:rPr lang="en-AU" kern="1200" dirty="0">
                <a:solidFill>
                  <a:schemeClr val="tx1"/>
                </a:solidFill>
              </a:rPr>
              <a:t>an entitlement to work as part of their </a:t>
            </a:r>
            <a:r>
              <a:rPr lang="en-AU" kern="1200" dirty="0" smtClean="0">
                <a:solidFill>
                  <a:schemeClr val="tx1"/>
                </a:solidFill>
              </a:rPr>
              <a:t>visa</a:t>
            </a:r>
          </a:p>
          <a:p>
            <a:pPr lvl="1">
              <a:buFont typeface="Arial" panose="020B0604020202020204" pitchFamily="34" charset="0"/>
              <a:buChar char="•"/>
            </a:pPr>
            <a:r>
              <a:rPr lang="en-AU" sz="2400" kern="1200" dirty="0" smtClean="0">
                <a:solidFill>
                  <a:schemeClr val="tx1"/>
                </a:solidFill>
              </a:rPr>
              <a:t>believe </a:t>
            </a:r>
            <a:r>
              <a:rPr lang="en-AU" sz="2400" kern="1200" dirty="0">
                <a:solidFill>
                  <a:schemeClr val="tx1"/>
                </a:solidFill>
              </a:rPr>
              <a:t>they have been exploited at </a:t>
            </a:r>
            <a:r>
              <a:rPr lang="en-AU" sz="2400" kern="1200" dirty="0" smtClean="0">
                <a:solidFill>
                  <a:schemeClr val="tx1"/>
                </a:solidFill>
              </a:rPr>
              <a:t>work</a:t>
            </a:r>
          </a:p>
          <a:p>
            <a:pPr lvl="1">
              <a:buFont typeface="Arial" panose="020B0604020202020204" pitchFamily="34" charset="0"/>
              <a:buChar char="•"/>
            </a:pPr>
            <a:r>
              <a:rPr lang="en-AU" sz="2400" kern="1200" dirty="0" smtClean="0">
                <a:solidFill>
                  <a:schemeClr val="tx1"/>
                </a:solidFill>
              </a:rPr>
              <a:t>have </a:t>
            </a:r>
            <a:r>
              <a:rPr lang="en-AU" sz="2400" kern="1200" dirty="0">
                <a:solidFill>
                  <a:schemeClr val="tx1"/>
                </a:solidFill>
              </a:rPr>
              <a:t>reported their circumstances to </a:t>
            </a:r>
            <a:r>
              <a:rPr lang="en-AU" sz="2400" kern="1200" dirty="0" smtClean="0">
                <a:solidFill>
                  <a:schemeClr val="tx1"/>
                </a:solidFill>
              </a:rPr>
              <a:t>the FWO</a:t>
            </a:r>
            <a:endParaRPr lang="en-AU" kern="1200" dirty="0">
              <a:solidFill>
                <a:schemeClr val="tx1"/>
              </a:solidFill>
            </a:endParaRPr>
          </a:p>
          <a:p>
            <a:pPr lvl="1">
              <a:buFont typeface="Arial" panose="020B0604020202020204" pitchFamily="34" charset="0"/>
              <a:buChar char="•"/>
            </a:pPr>
            <a:r>
              <a:rPr lang="en-AU" sz="2400" kern="1200" dirty="0" smtClean="0">
                <a:solidFill>
                  <a:schemeClr val="tx1"/>
                </a:solidFill>
              </a:rPr>
              <a:t>are </a:t>
            </a:r>
            <a:r>
              <a:rPr lang="en-AU" sz="2400" kern="1200" dirty="0">
                <a:solidFill>
                  <a:schemeClr val="tx1"/>
                </a:solidFill>
              </a:rPr>
              <a:t>actively assisting </a:t>
            </a:r>
            <a:r>
              <a:rPr lang="en-AU" sz="2400" kern="1200" dirty="0" smtClean="0">
                <a:solidFill>
                  <a:schemeClr val="tx1"/>
                </a:solidFill>
              </a:rPr>
              <a:t>the FWO </a:t>
            </a:r>
            <a:r>
              <a:rPr lang="en-AU" sz="2400" kern="1200" dirty="0">
                <a:solidFill>
                  <a:schemeClr val="tx1"/>
                </a:solidFill>
              </a:rPr>
              <a:t>in an </a:t>
            </a:r>
            <a:r>
              <a:rPr lang="en-AU" sz="2400" kern="1200" dirty="0" smtClean="0">
                <a:solidFill>
                  <a:schemeClr val="tx1"/>
                </a:solidFill>
              </a:rPr>
              <a:t>investigation</a:t>
            </a:r>
          </a:p>
          <a:p>
            <a:pPr>
              <a:lnSpc>
                <a:spcPct val="150000"/>
              </a:lnSpc>
              <a:buFont typeface="Wingdings" panose="05000000000000000000" pitchFamily="2" charset="2"/>
              <a:buChar char="§"/>
            </a:pPr>
            <a:r>
              <a:rPr lang="en-AU" dirty="0"/>
              <a:t>This applies as long as:</a:t>
            </a:r>
          </a:p>
          <a:p>
            <a:pPr lvl="1">
              <a:buFont typeface="Arial" panose="020B0604020202020204" pitchFamily="34" charset="0"/>
              <a:buChar char="•"/>
            </a:pPr>
            <a:r>
              <a:rPr lang="en-AU" sz="2400" kern="1200" dirty="0" smtClean="0">
                <a:solidFill>
                  <a:schemeClr val="tx1"/>
                </a:solidFill>
              </a:rPr>
              <a:t>They commit to abiding by visa conditions in the future</a:t>
            </a:r>
          </a:p>
          <a:p>
            <a:pPr lvl="1">
              <a:buFont typeface="Arial" panose="020B0604020202020204" pitchFamily="34" charset="0"/>
              <a:buChar char="•"/>
            </a:pPr>
            <a:r>
              <a:rPr lang="en-AU" kern="1200" dirty="0" smtClean="0">
                <a:solidFill>
                  <a:schemeClr val="tx1"/>
                </a:solidFill>
              </a:rPr>
              <a:t>There is no other basis for visa cancellation</a:t>
            </a:r>
            <a:endParaRPr lang="en-AU" sz="2400" kern="1200" dirty="0" smtClean="0">
              <a:solidFill>
                <a:schemeClr val="tx1"/>
              </a:solidFill>
            </a:endParaRPr>
          </a:p>
          <a:p>
            <a:endParaRPr lang="en-AU" dirty="0" smtClean="0"/>
          </a:p>
          <a:p>
            <a:endParaRPr lang="en-AU" dirty="0"/>
          </a:p>
        </p:txBody>
      </p:sp>
    </p:spTree>
    <p:extLst>
      <p:ext uri="{BB962C8B-B14F-4D97-AF65-F5344CB8AC3E}">
        <p14:creationId xmlns:p14="http://schemas.microsoft.com/office/powerpoint/2010/main" val="2932383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836712"/>
            <a:ext cx="7772400" cy="1728192"/>
          </a:xfrm>
        </p:spPr>
        <p:txBody>
          <a:bodyPr/>
          <a:lstStyle/>
          <a:p>
            <a:pPr>
              <a:lnSpc>
                <a:spcPct val="150000"/>
              </a:lnSpc>
            </a:pPr>
            <a:r>
              <a:rPr lang="en-AU" dirty="0" smtClean="0"/>
              <a:t>Getting help</a:t>
            </a:r>
            <a:br>
              <a:rPr lang="en-AU" dirty="0" smtClean="0"/>
            </a:br>
            <a:r>
              <a:rPr lang="en-AU" sz="3200" dirty="0" smtClean="0"/>
              <a:t>It’s OK to ask for information or help!</a:t>
            </a:r>
            <a:endParaRPr lang="en-AU" sz="3200" dirty="0"/>
          </a:p>
        </p:txBody>
      </p:sp>
      <p:sp>
        <p:nvSpPr>
          <p:cNvPr id="3" name="Subtitle 2"/>
          <p:cNvSpPr>
            <a:spLocks noGrp="1"/>
          </p:cNvSpPr>
          <p:nvPr>
            <p:ph type="subTitle" idx="1"/>
          </p:nvPr>
        </p:nvSpPr>
        <p:spPr>
          <a:xfrm>
            <a:off x="395536" y="2708920"/>
            <a:ext cx="8208912" cy="2929880"/>
          </a:xfrm>
        </p:spPr>
        <p:txBody>
          <a:bodyPr/>
          <a:lstStyle/>
          <a:p>
            <a:pPr marL="457200" indent="-457200" algn="l">
              <a:spcAft>
                <a:spcPts val="1200"/>
              </a:spcAft>
              <a:buFont typeface="Wingdings" panose="05000000000000000000" pitchFamily="2" charset="2"/>
              <a:buChar char="§"/>
            </a:pPr>
            <a:r>
              <a:rPr lang="en-AU" dirty="0"/>
              <a:t>It’s against the law to be sacked for asking </a:t>
            </a:r>
            <a:r>
              <a:rPr lang="en-AU" dirty="0" smtClean="0"/>
              <a:t>about pay </a:t>
            </a:r>
            <a:r>
              <a:rPr lang="en-AU" dirty="0"/>
              <a:t>or entitlements</a:t>
            </a:r>
          </a:p>
          <a:p>
            <a:pPr marL="457200" indent="-457200" algn="l">
              <a:spcAft>
                <a:spcPts val="1200"/>
              </a:spcAft>
              <a:buFont typeface="Wingdings" panose="05000000000000000000" pitchFamily="2" charset="2"/>
              <a:buChar char="§"/>
            </a:pPr>
            <a:r>
              <a:rPr lang="en-AU" dirty="0"/>
              <a:t>It’s against the law to be sacked for contacting the Fair Work </a:t>
            </a:r>
            <a:r>
              <a:rPr lang="en-AU" dirty="0" smtClean="0"/>
              <a:t>Ombudsman</a:t>
            </a:r>
          </a:p>
          <a:p>
            <a:pPr marL="457200" indent="-457200" algn="l">
              <a:spcAft>
                <a:spcPts val="1200"/>
              </a:spcAft>
              <a:buFont typeface="Wingdings" panose="05000000000000000000" pitchFamily="2" charset="2"/>
              <a:buChar char="§"/>
            </a:pPr>
            <a:r>
              <a:rPr lang="en-AU" dirty="0" smtClean="0"/>
              <a:t>Anonymous reporting tool</a:t>
            </a:r>
            <a:endParaRPr lang="en-AU" dirty="0"/>
          </a:p>
          <a:p>
            <a:endParaRPr lang="en-AU" dirty="0"/>
          </a:p>
        </p:txBody>
      </p:sp>
    </p:spTree>
    <p:extLst>
      <p:ext uri="{BB962C8B-B14F-4D97-AF65-F5344CB8AC3E}">
        <p14:creationId xmlns:p14="http://schemas.microsoft.com/office/powerpoint/2010/main" val="29648453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a:xfrm>
            <a:off x="230359" y="1844824"/>
            <a:ext cx="4917705" cy="4643304"/>
          </a:xfrm>
        </p:spPr>
        <p:txBody>
          <a:bodyPr/>
          <a:lstStyle/>
          <a:p>
            <a:pPr>
              <a:spcAft>
                <a:spcPts val="480"/>
              </a:spcAft>
              <a:buFont typeface="Wingdings" panose="05000000000000000000" pitchFamily="2" charset="2"/>
              <a:buChar char="§"/>
            </a:pPr>
            <a:r>
              <a:rPr lang="en-AU" sz="2000" dirty="0" smtClean="0"/>
              <a:t>Automatically record and store hours of work</a:t>
            </a:r>
          </a:p>
          <a:p>
            <a:pPr>
              <a:spcAft>
                <a:spcPts val="480"/>
              </a:spcAft>
              <a:buFont typeface="Wingdings" panose="05000000000000000000" pitchFamily="2" charset="2"/>
              <a:buChar char="§"/>
            </a:pPr>
            <a:r>
              <a:rPr lang="en-AU" sz="2000" dirty="0" smtClean="0"/>
              <a:t>Export data via email</a:t>
            </a:r>
          </a:p>
          <a:p>
            <a:pPr>
              <a:spcAft>
                <a:spcPts val="480"/>
              </a:spcAft>
              <a:buFont typeface="Wingdings" panose="05000000000000000000" pitchFamily="2" charset="2"/>
              <a:buChar char="§"/>
            </a:pPr>
            <a:r>
              <a:rPr lang="en-AU" sz="2000" dirty="0" smtClean="0"/>
              <a:t>Add rosters to calendar</a:t>
            </a:r>
            <a:endParaRPr lang="en-AU" sz="2000" dirty="0"/>
          </a:p>
          <a:p>
            <a:pPr>
              <a:spcAft>
                <a:spcPts val="480"/>
              </a:spcAft>
              <a:buFont typeface="Wingdings" panose="05000000000000000000" pitchFamily="2" charset="2"/>
              <a:buChar char="§"/>
            </a:pPr>
            <a:r>
              <a:rPr lang="en-AU" sz="2000" dirty="0" smtClean="0"/>
              <a:t>Receive notifications about shifts</a:t>
            </a:r>
            <a:endParaRPr lang="en-AU" sz="2000" dirty="0"/>
          </a:p>
          <a:p>
            <a:pPr>
              <a:spcAft>
                <a:spcPts val="480"/>
              </a:spcAft>
              <a:buFont typeface="Wingdings" panose="05000000000000000000" pitchFamily="2" charset="2"/>
              <a:buChar char="§"/>
            </a:pPr>
            <a:r>
              <a:rPr lang="en-AU" sz="2000" dirty="0" smtClean="0"/>
              <a:t>Back up information on iCloud or Dropbox</a:t>
            </a:r>
          </a:p>
          <a:p>
            <a:pPr>
              <a:spcAft>
                <a:spcPts val="480"/>
              </a:spcAft>
              <a:buFont typeface="Wingdings" panose="05000000000000000000" pitchFamily="2" charset="2"/>
              <a:buChar char="§"/>
            </a:pPr>
            <a:r>
              <a:rPr lang="en-AU" sz="2000" dirty="0" smtClean="0"/>
              <a:t>Available in </a:t>
            </a:r>
            <a:r>
              <a:rPr lang="en-AU" sz="2000" dirty="0" smtClean="0"/>
              <a:t>18 </a:t>
            </a:r>
            <a:r>
              <a:rPr lang="en-AU" sz="2000" dirty="0" smtClean="0"/>
              <a:t>languages – the app will recognise language settings</a:t>
            </a:r>
          </a:p>
          <a:p>
            <a:pPr>
              <a:spcAft>
                <a:spcPts val="480"/>
              </a:spcAft>
              <a:buFont typeface="Wingdings" panose="05000000000000000000" pitchFamily="2" charset="2"/>
              <a:buChar char="§"/>
            </a:pPr>
            <a:r>
              <a:rPr lang="en-AU" sz="2000" dirty="0" smtClean="0"/>
              <a:t>No data stored centrally – you control how you share your information!</a:t>
            </a:r>
            <a:endParaRPr lang="en-AU" sz="2000" dirty="0"/>
          </a:p>
          <a:p>
            <a:pPr marL="0" indent="0">
              <a:spcBef>
                <a:spcPts val="0"/>
              </a:spcBef>
              <a:buNone/>
            </a:pPr>
            <a:endParaRPr lang="en-AU" sz="2000" dirty="0" smtClean="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76191" y="998142"/>
            <a:ext cx="3563888" cy="32949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09255" y="4437112"/>
            <a:ext cx="3017506" cy="2677656"/>
          </a:xfrm>
          <a:prstGeom prst="rect">
            <a:avLst/>
          </a:prstGeom>
          <a:noFill/>
        </p:spPr>
        <p:txBody>
          <a:bodyPr wrap="square" rtlCol="0">
            <a:spAutoFit/>
          </a:bodyPr>
          <a:lstStyle/>
          <a:p>
            <a:r>
              <a:rPr lang="en-AU" sz="1800" dirty="0">
                <a:solidFill>
                  <a:schemeClr val="tx1"/>
                </a:solidFill>
              </a:rPr>
              <a:t>The app is </a:t>
            </a:r>
            <a:r>
              <a:rPr lang="en-AU" sz="1800" b="1" dirty="0">
                <a:solidFill>
                  <a:schemeClr val="tx1"/>
                </a:solidFill>
              </a:rPr>
              <a:t>free</a:t>
            </a:r>
            <a:r>
              <a:rPr lang="en-AU" sz="1800" dirty="0">
                <a:solidFill>
                  <a:schemeClr val="tx1"/>
                </a:solidFill>
              </a:rPr>
              <a:t> and can be downloaded at:</a:t>
            </a:r>
          </a:p>
          <a:p>
            <a:pPr lvl="0"/>
            <a:endParaRPr lang="en-AU" sz="1800" dirty="0" smtClean="0">
              <a:solidFill>
                <a:schemeClr val="tx1"/>
              </a:solidFill>
            </a:endParaRPr>
          </a:p>
          <a:p>
            <a:pPr lvl="0"/>
            <a:r>
              <a:rPr lang="en-AU" sz="1800" b="1" dirty="0" smtClean="0">
                <a:solidFill>
                  <a:schemeClr val="tx1"/>
                </a:solidFill>
              </a:rPr>
              <a:t>iTunes </a:t>
            </a:r>
            <a:r>
              <a:rPr lang="en-AU" sz="1800" b="1" dirty="0">
                <a:solidFill>
                  <a:schemeClr val="tx1"/>
                </a:solidFill>
              </a:rPr>
              <a:t>app store: </a:t>
            </a:r>
            <a:r>
              <a:rPr lang="en-AU" sz="1800" b="1" u="sng" dirty="0">
                <a:solidFill>
                  <a:schemeClr val="tx1"/>
                </a:solidFill>
                <a:hlinkClick r:id="rId4"/>
              </a:rPr>
              <a:t>http://apple.co/2nKKloL</a:t>
            </a:r>
            <a:r>
              <a:rPr lang="en-AU" sz="1800" b="1" dirty="0">
                <a:solidFill>
                  <a:schemeClr val="tx1"/>
                </a:solidFill>
              </a:rPr>
              <a:t> </a:t>
            </a:r>
          </a:p>
          <a:p>
            <a:pPr lvl="0"/>
            <a:endParaRPr lang="en-AU" sz="1800" b="1" dirty="0" smtClean="0">
              <a:solidFill>
                <a:schemeClr val="tx1"/>
              </a:solidFill>
            </a:endParaRPr>
          </a:p>
          <a:p>
            <a:pPr lvl="0"/>
            <a:r>
              <a:rPr lang="en-AU" sz="1800" b="1" dirty="0" smtClean="0">
                <a:solidFill>
                  <a:schemeClr val="tx1"/>
                </a:solidFill>
              </a:rPr>
              <a:t>Play </a:t>
            </a:r>
            <a:r>
              <a:rPr lang="en-AU" sz="1800" b="1" dirty="0">
                <a:solidFill>
                  <a:schemeClr val="tx1"/>
                </a:solidFill>
              </a:rPr>
              <a:t>store: </a:t>
            </a:r>
            <a:r>
              <a:rPr lang="en-AU" sz="1800" b="1" u="sng" dirty="0">
                <a:solidFill>
                  <a:schemeClr val="tx1"/>
                </a:solidFill>
                <a:hlinkClick r:id="rId5"/>
              </a:rPr>
              <a:t>http://bit.ly/2mUzMli</a:t>
            </a:r>
            <a:r>
              <a:rPr lang="en-AU" sz="1800" b="1" dirty="0">
                <a:solidFill>
                  <a:schemeClr val="tx1"/>
                </a:solidFill>
              </a:rPr>
              <a:t> </a:t>
            </a:r>
          </a:p>
          <a:p>
            <a:endParaRPr lang="en-AU" dirty="0"/>
          </a:p>
        </p:txBody>
      </p:sp>
      <p:sp>
        <p:nvSpPr>
          <p:cNvPr id="4" name="Title 3"/>
          <p:cNvSpPr>
            <a:spLocks noGrp="1"/>
          </p:cNvSpPr>
          <p:nvPr>
            <p:ph type="title"/>
          </p:nvPr>
        </p:nvSpPr>
        <p:spPr>
          <a:xfrm>
            <a:off x="323528" y="998142"/>
            <a:ext cx="4690863" cy="972097"/>
          </a:xfrm>
        </p:spPr>
        <p:txBody>
          <a:bodyPr/>
          <a:lstStyle/>
          <a:p>
            <a:r>
              <a:rPr lang="en-AU" sz="3200" dirty="0" smtClean="0"/>
              <a:t>Record My Hours App</a:t>
            </a:r>
            <a:endParaRPr lang="en-AU" sz="3200" dirty="0"/>
          </a:p>
        </p:txBody>
      </p:sp>
    </p:spTree>
    <p:extLst>
      <p:ext uri="{BB962C8B-B14F-4D97-AF65-F5344CB8AC3E}">
        <p14:creationId xmlns:p14="http://schemas.microsoft.com/office/powerpoint/2010/main" val="38600717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052736"/>
            <a:ext cx="7772400" cy="1470025"/>
          </a:xfrm>
        </p:spPr>
        <p:txBody>
          <a:bodyPr/>
          <a:lstStyle/>
          <a:p>
            <a:pPr algn="ctr"/>
            <a:r>
              <a:rPr lang="en-AU" dirty="0" smtClean="0"/>
              <a:t/>
            </a:r>
            <a:br>
              <a:rPr lang="en-AU" dirty="0" smtClean="0"/>
            </a:br>
            <a:r>
              <a:rPr lang="en-AU" sz="3200" dirty="0" smtClean="0">
                <a:solidFill>
                  <a:schemeClr val="tx1"/>
                </a:solidFill>
                <a:hlinkClick r:id="rId3"/>
              </a:rPr>
              <a:t>www.fairwork.gov.au</a:t>
            </a:r>
            <a:r>
              <a:rPr lang="en-AU" sz="3200" b="1" dirty="0" smtClean="0">
                <a:solidFill>
                  <a:schemeClr val="tx1"/>
                </a:solidFill>
              </a:rPr>
              <a:t/>
            </a:r>
            <a:br>
              <a:rPr lang="en-AU" sz="3200" b="1" dirty="0" smtClean="0">
                <a:solidFill>
                  <a:schemeClr val="tx1"/>
                </a:solidFill>
              </a:rPr>
            </a:br>
            <a:r>
              <a:rPr lang="en-AU" b="1" dirty="0" smtClean="0"/>
              <a:t/>
            </a:r>
            <a:br>
              <a:rPr lang="en-AU" b="1" dirty="0" smtClean="0"/>
            </a:br>
            <a:r>
              <a:rPr lang="en-AU" dirty="0" smtClean="0"/>
              <a:t/>
            </a:r>
            <a:br>
              <a:rPr lang="en-AU" dirty="0" smtClean="0"/>
            </a:br>
            <a:endParaRPr lang="en-AU"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624" y="1556792"/>
            <a:ext cx="6748264" cy="4973199"/>
          </a:xfrm>
          <a:prstGeom prst="rect">
            <a:avLst/>
          </a:prstGeom>
        </p:spPr>
      </p:pic>
    </p:spTree>
    <p:extLst>
      <p:ext uri="{BB962C8B-B14F-4D97-AF65-F5344CB8AC3E}">
        <p14:creationId xmlns:p14="http://schemas.microsoft.com/office/powerpoint/2010/main" val="18534107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179512" y="908720"/>
            <a:ext cx="8507288" cy="720080"/>
          </a:xfrm>
        </p:spPr>
        <p:txBody>
          <a:bodyPr/>
          <a:lstStyle/>
          <a:p>
            <a:r>
              <a:rPr lang="en-AU" sz="3200" dirty="0" smtClean="0">
                <a:latin typeface="Myriad Pro"/>
              </a:rPr>
              <a:t>Tools and resources for international students</a:t>
            </a:r>
          </a:p>
        </p:txBody>
      </p:sp>
      <p:sp>
        <p:nvSpPr>
          <p:cNvPr id="40962" name="Rectangle 3"/>
          <p:cNvSpPr>
            <a:spLocks noGrp="1" noChangeArrowheads="1"/>
          </p:cNvSpPr>
          <p:nvPr>
            <p:ph type="body" idx="1"/>
          </p:nvPr>
        </p:nvSpPr>
        <p:spPr>
          <a:xfrm>
            <a:off x="107504" y="1556792"/>
            <a:ext cx="9036496" cy="4968552"/>
          </a:xfrm>
        </p:spPr>
        <p:txBody>
          <a:bodyPr/>
          <a:lstStyle/>
          <a:p>
            <a:pPr marL="400050">
              <a:lnSpc>
                <a:spcPct val="150000"/>
              </a:lnSpc>
              <a:buFont typeface="Wingdings" panose="05000000000000000000" pitchFamily="2" charset="2"/>
              <a:buChar char="§"/>
            </a:pPr>
            <a:r>
              <a:rPr lang="en-AU" sz="2000" kern="1200" dirty="0" smtClean="0">
                <a:solidFill>
                  <a:schemeClr val="tx1"/>
                </a:solidFill>
              </a:rPr>
              <a:t>Dedicated webpage for international students </a:t>
            </a:r>
            <a:r>
              <a:rPr lang="en-AU" sz="2000" kern="1200" dirty="0" smtClean="0">
                <a:solidFill>
                  <a:schemeClr val="tx1"/>
                </a:solidFill>
              </a:rPr>
              <a:t>including a case study </a:t>
            </a:r>
            <a:r>
              <a:rPr lang="en-AU" sz="2000" kern="1200" dirty="0" smtClean="0">
                <a:solidFill>
                  <a:srgbClr val="0395A7"/>
                </a:solidFill>
                <a:hlinkClick r:id="rId3"/>
              </a:rPr>
              <a:t>www.fairwork.gov.au/internationalstudents</a:t>
            </a:r>
            <a:endParaRPr lang="en-AU" sz="2000" kern="1200" dirty="0" smtClean="0">
              <a:solidFill>
                <a:srgbClr val="0395A7"/>
              </a:solidFill>
            </a:endParaRPr>
          </a:p>
          <a:p>
            <a:pPr marL="400050">
              <a:lnSpc>
                <a:spcPct val="150000"/>
              </a:lnSpc>
              <a:buFont typeface="Wingdings" panose="05000000000000000000" pitchFamily="2" charset="2"/>
              <a:buChar char="§"/>
            </a:pPr>
            <a:r>
              <a:rPr lang="en-AU" sz="2000" kern="1200" dirty="0" smtClean="0">
                <a:solidFill>
                  <a:schemeClr val="tx1"/>
                </a:solidFill>
              </a:rPr>
              <a:t>Pay and Conditions Tool (PACT) </a:t>
            </a:r>
            <a:r>
              <a:rPr lang="en-AU" sz="2000" kern="1200" dirty="0" smtClean="0">
                <a:solidFill>
                  <a:srgbClr val="0395A7"/>
                </a:solidFill>
                <a:hlinkClick r:id="rId4"/>
              </a:rPr>
              <a:t>www.</a:t>
            </a:r>
            <a:r>
              <a:rPr lang="en-AU" sz="2000" kern="1200" dirty="0" smtClean="0">
                <a:solidFill>
                  <a:srgbClr val="0395A7"/>
                </a:solidFill>
                <a:hlinkClick r:id="rId5"/>
              </a:rPr>
              <a:t>fairwork.gov.au/PACT</a:t>
            </a:r>
            <a:endParaRPr lang="en-AU" sz="2000" kern="1200" dirty="0" smtClean="0">
              <a:solidFill>
                <a:srgbClr val="0395A7"/>
              </a:solidFill>
            </a:endParaRPr>
          </a:p>
          <a:p>
            <a:pPr marL="400050">
              <a:lnSpc>
                <a:spcPct val="150000"/>
              </a:lnSpc>
              <a:buFont typeface="Wingdings" panose="05000000000000000000" pitchFamily="2" charset="2"/>
              <a:buChar char="§"/>
            </a:pPr>
            <a:r>
              <a:rPr lang="en-AU" sz="2000" kern="1200" dirty="0" smtClean="0">
                <a:solidFill>
                  <a:schemeClr val="tx1"/>
                </a:solidFill>
              </a:rPr>
              <a:t>In-language page </a:t>
            </a:r>
            <a:r>
              <a:rPr lang="en-AU" sz="2000" kern="1200" dirty="0" smtClean="0">
                <a:solidFill>
                  <a:srgbClr val="0395A7"/>
                </a:solidFill>
                <a:hlinkClick r:id="rId6"/>
              </a:rPr>
              <a:t>www.fairwork.gov.au/languages</a:t>
            </a:r>
            <a:endParaRPr lang="en-AU" sz="2000" kern="1200" dirty="0" smtClean="0">
              <a:solidFill>
                <a:srgbClr val="0395A7"/>
              </a:solidFill>
            </a:endParaRPr>
          </a:p>
          <a:p>
            <a:pPr marL="400050">
              <a:lnSpc>
                <a:spcPct val="150000"/>
              </a:lnSpc>
              <a:buFont typeface="Wingdings" panose="05000000000000000000" pitchFamily="2" charset="2"/>
              <a:buChar char="§"/>
            </a:pPr>
            <a:r>
              <a:rPr lang="en-AU" sz="2000" kern="1200" dirty="0" smtClean="0">
                <a:solidFill>
                  <a:schemeClr val="tx1"/>
                </a:solidFill>
              </a:rPr>
              <a:t>Record My Hours App </a:t>
            </a:r>
            <a:r>
              <a:rPr lang="en-AU" sz="2000" kern="1200" dirty="0" smtClean="0">
                <a:solidFill>
                  <a:srgbClr val="0395A7"/>
                </a:solidFill>
                <a:hlinkClick r:id="rId7"/>
              </a:rPr>
              <a:t>www.fairwork.gov.au/app</a:t>
            </a:r>
            <a:endParaRPr lang="en-AU" sz="2000" kern="1200" dirty="0" smtClean="0">
              <a:solidFill>
                <a:srgbClr val="0395A7"/>
              </a:solidFill>
            </a:endParaRPr>
          </a:p>
          <a:p>
            <a:pPr marL="400050">
              <a:lnSpc>
                <a:spcPct val="150000"/>
              </a:lnSpc>
              <a:buFont typeface="Wingdings" panose="05000000000000000000" pitchFamily="2" charset="2"/>
              <a:buChar char="§"/>
            </a:pPr>
            <a:r>
              <a:rPr lang="en-AU" sz="2000" kern="1200" dirty="0" smtClean="0">
                <a:solidFill>
                  <a:schemeClr val="tx1"/>
                </a:solidFill>
              </a:rPr>
              <a:t>The Anonymous Report tool </a:t>
            </a:r>
            <a:r>
              <a:rPr lang="en-AU" sz="2000" kern="1200" dirty="0" smtClean="0">
                <a:solidFill>
                  <a:srgbClr val="0395A7"/>
                </a:solidFill>
                <a:hlinkClick r:id="rId8"/>
              </a:rPr>
              <a:t>www.fairwork.gov.au/tipoff</a:t>
            </a:r>
            <a:endParaRPr lang="en-AU" sz="2000" kern="1200" dirty="0" smtClean="0">
              <a:solidFill>
                <a:srgbClr val="0395A7"/>
              </a:solidFill>
            </a:endParaRPr>
          </a:p>
          <a:p>
            <a:pPr marL="400050">
              <a:lnSpc>
                <a:spcPct val="150000"/>
              </a:lnSpc>
              <a:buFont typeface="Wingdings" panose="05000000000000000000" pitchFamily="2" charset="2"/>
              <a:buChar char="§"/>
            </a:pPr>
            <a:r>
              <a:rPr lang="en-AU" sz="2000" kern="1200" dirty="0">
                <a:solidFill>
                  <a:schemeClr val="tx1"/>
                </a:solidFill>
              </a:rPr>
              <a:t>Open letter to international </a:t>
            </a:r>
            <a:r>
              <a:rPr lang="en-AU" sz="2000" kern="1200" dirty="0" smtClean="0">
                <a:solidFill>
                  <a:schemeClr val="tx1"/>
                </a:solidFill>
              </a:rPr>
              <a:t>students </a:t>
            </a:r>
            <a:r>
              <a:rPr lang="en-AU" sz="2000" kern="1200" dirty="0" smtClean="0">
                <a:solidFill>
                  <a:schemeClr val="tx1"/>
                </a:solidFill>
                <a:hlinkClick r:id="rId9"/>
              </a:rPr>
              <a:t>www.fairwork.gov.au/openletterstudents</a:t>
            </a:r>
            <a:endParaRPr lang="en-AU" sz="2000" kern="1200" dirty="0" smtClean="0">
              <a:solidFill>
                <a:schemeClr val="tx1"/>
              </a:solidFill>
            </a:endParaRPr>
          </a:p>
          <a:p>
            <a:pPr marL="400050">
              <a:lnSpc>
                <a:spcPct val="150000"/>
              </a:lnSpc>
              <a:buFont typeface="Wingdings" panose="05000000000000000000" pitchFamily="2" charset="2"/>
              <a:buChar char="§"/>
            </a:pPr>
            <a:r>
              <a:rPr lang="en-AU" sz="2000" kern="1200" dirty="0" smtClean="0">
                <a:solidFill>
                  <a:schemeClr val="tx1"/>
                </a:solidFill>
              </a:rPr>
              <a:t>Information for young workers including workplace myths and tips </a:t>
            </a:r>
          </a:p>
          <a:p>
            <a:pPr marL="57150" indent="0">
              <a:lnSpc>
                <a:spcPct val="150000"/>
              </a:lnSpc>
              <a:buNone/>
            </a:pPr>
            <a:r>
              <a:rPr lang="en-AU" sz="2000" kern="1200" dirty="0" smtClean="0">
                <a:solidFill>
                  <a:schemeClr val="tx1"/>
                </a:solidFill>
              </a:rPr>
              <a:t>     </a:t>
            </a:r>
            <a:r>
              <a:rPr lang="en-AU" sz="2000" kern="1200" dirty="0" smtClean="0">
                <a:solidFill>
                  <a:schemeClr val="tx1"/>
                </a:solidFill>
                <a:hlinkClick r:id="rId10"/>
              </a:rPr>
              <a:t>www.fairwork.gov.au/youngworkers</a:t>
            </a:r>
            <a:r>
              <a:rPr lang="en-AU" sz="2000" kern="1200" dirty="0" smtClean="0">
                <a:solidFill>
                  <a:schemeClr val="tx1"/>
                </a:solidFill>
              </a:rPr>
              <a:t> </a:t>
            </a:r>
            <a:endParaRPr lang="en-AU" sz="2000" kern="1200" dirty="0">
              <a:solidFill>
                <a:schemeClr val="tx1"/>
              </a:solidFill>
            </a:endParaRPr>
          </a:p>
          <a:p>
            <a:pPr marL="57150" indent="0">
              <a:lnSpc>
                <a:spcPct val="150000"/>
              </a:lnSpc>
              <a:buNone/>
            </a:pPr>
            <a:endParaRPr lang="en-AU" sz="2000" kern="1200" dirty="0" smtClean="0">
              <a:solidFill>
                <a:srgbClr val="0395A7"/>
              </a:solidFill>
            </a:endParaRPr>
          </a:p>
        </p:txBody>
      </p:sp>
    </p:spTree>
    <p:extLst>
      <p:ext uri="{BB962C8B-B14F-4D97-AF65-F5344CB8AC3E}">
        <p14:creationId xmlns:p14="http://schemas.microsoft.com/office/powerpoint/2010/main" val="4008343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179512" y="836712"/>
            <a:ext cx="8445624" cy="792088"/>
          </a:xfrm>
        </p:spPr>
        <p:txBody>
          <a:bodyPr/>
          <a:lstStyle/>
          <a:p>
            <a:r>
              <a:rPr lang="en-AU" sz="3200" dirty="0" smtClean="0">
                <a:latin typeface="Myriad Pro"/>
              </a:rPr>
              <a:t>Key Messages</a:t>
            </a:r>
          </a:p>
        </p:txBody>
      </p:sp>
      <p:sp>
        <p:nvSpPr>
          <p:cNvPr id="40962" name="Rectangle 3"/>
          <p:cNvSpPr>
            <a:spLocks noGrp="1" noChangeArrowheads="1"/>
          </p:cNvSpPr>
          <p:nvPr>
            <p:ph type="body" idx="1"/>
          </p:nvPr>
        </p:nvSpPr>
        <p:spPr>
          <a:xfrm>
            <a:off x="251520" y="1628800"/>
            <a:ext cx="8136904" cy="4968552"/>
          </a:xfrm>
        </p:spPr>
        <p:txBody>
          <a:bodyPr/>
          <a:lstStyle/>
          <a:p>
            <a:pPr>
              <a:buFont typeface="Wingdings" panose="05000000000000000000" pitchFamily="2" charset="2"/>
              <a:buChar char="§"/>
            </a:pPr>
            <a:r>
              <a:rPr lang="en-AU" sz="2400" dirty="0" smtClean="0">
                <a:solidFill>
                  <a:schemeClr val="tx1"/>
                </a:solidFill>
                <a:latin typeface="Myriad Pro"/>
              </a:rPr>
              <a:t>International students have the same workplace rights as all other workers in Australia</a:t>
            </a:r>
          </a:p>
          <a:p>
            <a:pPr>
              <a:spcBef>
                <a:spcPts val="1200"/>
              </a:spcBef>
              <a:buFont typeface="Wingdings" panose="05000000000000000000" pitchFamily="2" charset="2"/>
              <a:buChar char="§"/>
            </a:pPr>
            <a:r>
              <a:rPr lang="en-AU" sz="2400" dirty="0" smtClean="0">
                <a:solidFill>
                  <a:schemeClr val="tx1"/>
                </a:solidFill>
                <a:latin typeface="Myriad Pro"/>
              </a:rPr>
              <a:t>Make use of </a:t>
            </a:r>
            <a:r>
              <a:rPr lang="en-AU" sz="2400" dirty="0" err="1" smtClean="0">
                <a:solidFill>
                  <a:schemeClr val="tx1"/>
                </a:solidFill>
                <a:latin typeface="Myriad Pro"/>
              </a:rPr>
              <a:t>FWO’s</a:t>
            </a:r>
            <a:r>
              <a:rPr lang="en-AU" sz="2400" dirty="0" smtClean="0">
                <a:solidFill>
                  <a:schemeClr val="tx1"/>
                </a:solidFill>
                <a:latin typeface="Myriad Pro"/>
              </a:rPr>
              <a:t> </a:t>
            </a:r>
            <a:r>
              <a:rPr lang="en-AU" sz="2400" dirty="0" smtClean="0">
                <a:solidFill>
                  <a:schemeClr val="tx1"/>
                </a:solidFill>
                <a:latin typeface="Myriad Pro"/>
              </a:rPr>
              <a:t>free tools </a:t>
            </a:r>
            <a:r>
              <a:rPr lang="en-AU" sz="2400" dirty="0" smtClean="0">
                <a:solidFill>
                  <a:schemeClr val="tx1"/>
                </a:solidFill>
                <a:latin typeface="Myriad Pro"/>
              </a:rPr>
              <a:t>and resources</a:t>
            </a:r>
            <a:endParaRPr lang="en-AU" sz="2400" dirty="0">
              <a:solidFill>
                <a:schemeClr val="tx1"/>
              </a:solidFill>
              <a:latin typeface="Myriad Pro"/>
            </a:endParaRPr>
          </a:p>
          <a:p>
            <a:pPr>
              <a:spcBef>
                <a:spcPts val="1200"/>
              </a:spcBef>
              <a:buFont typeface="Wingdings" panose="05000000000000000000" pitchFamily="2" charset="2"/>
              <a:buChar char="§"/>
            </a:pPr>
            <a:r>
              <a:rPr lang="en-AU" sz="2400" dirty="0" smtClean="0">
                <a:solidFill>
                  <a:schemeClr val="tx1"/>
                </a:solidFill>
                <a:latin typeface="Myriad Pro"/>
              </a:rPr>
              <a:t>The FWO is here to help!</a:t>
            </a:r>
          </a:p>
          <a:p>
            <a:pPr lvl="1">
              <a:buFont typeface="Arial" panose="020B0604020202020204" pitchFamily="34" charset="0"/>
              <a:buChar char="•"/>
            </a:pPr>
            <a:r>
              <a:rPr lang="en-AU" sz="2200" dirty="0" smtClean="0">
                <a:solidFill>
                  <a:schemeClr val="tx1"/>
                </a:solidFill>
              </a:rPr>
              <a:t>My Account </a:t>
            </a:r>
            <a:r>
              <a:rPr lang="en-AU" sz="2200" dirty="0" smtClean="0">
                <a:solidFill>
                  <a:schemeClr val="tx1"/>
                </a:solidFill>
                <a:hlinkClick r:id="rId3"/>
              </a:rPr>
              <a:t>www.fairwork.gov.au</a:t>
            </a:r>
            <a:endParaRPr lang="en-AU" sz="2200" dirty="0" smtClean="0">
              <a:solidFill>
                <a:schemeClr val="tx1"/>
              </a:solidFill>
            </a:endParaRPr>
          </a:p>
          <a:p>
            <a:pPr lvl="1">
              <a:buFont typeface="Arial" panose="020B0604020202020204" pitchFamily="34" charset="0"/>
              <a:buChar char="•"/>
            </a:pPr>
            <a:r>
              <a:rPr lang="en-AU" sz="2200" dirty="0" smtClean="0">
                <a:solidFill>
                  <a:schemeClr val="tx1"/>
                </a:solidFill>
              </a:rPr>
              <a:t>Fair </a:t>
            </a:r>
            <a:r>
              <a:rPr lang="en-AU" sz="2200" dirty="0">
                <a:solidFill>
                  <a:schemeClr val="tx1"/>
                </a:solidFill>
              </a:rPr>
              <a:t>Work Infoline 13 13 </a:t>
            </a:r>
            <a:r>
              <a:rPr lang="en-AU" sz="2200" dirty="0" smtClean="0">
                <a:solidFill>
                  <a:schemeClr val="tx1"/>
                </a:solidFill>
              </a:rPr>
              <a:t>94</a:t>
            </a:r>
          </a:p>
          <a:p>
            <a:pPr lvl="1">
              <a:buFont typeface="Arial" panose="020B0604020202020204" pitchFamily="34" charset="0"/>
              <a:buChar char="•"/>
            </a:pPr>
            <a:r>
              <a:rPr lang="en-AU" sz="2200" dirty="0" smtClean="0">
                <a:solidFill>
                  <a:schemeClr val="tx1"/>
                </a:solidFill>
              </a:rPr>
              <a:t>Translating </a:t>
            </a:r>
            <a:r>
              <a:rPr lang="en-AU" sz="2200" dirty="0">
                <a:solidFill>
                  <a:schemeClr val="tx1"/>
                </a:solidFill>
              </a:rPr>
              <a:t>and Interpreting Service (TIS) 13 14 </a:t>
            </a:r>
            <a:r>
              <a:rPr lang="en-AU" sz="2200" dirty="0" smtClean="0">
                <a:solidFill>
                  <a:schemeClr val="tx1"/>
                </a:solidFill>
              </a:rPr>
              <a:t>50</a:t>
            </a:r>
            <a:endParaRPr lang="en-AU" sz="2200" dirty="0">
              <a:solidFill>
                <a:schemeClr val="tx1"/>
              </a:solidFill>
            </a:endParaRPr>
          </a:p>
          <a:p>
            <a:pPr marL="0" indent="0" algn="ctr">
              <a:spcBef>
                <a:spcPts val="0"/>
              </a:spcBef>
              <a:buNone/>
            </a:pPr>
            <a:endParaRPr lang="en-AU" sz="1800" dirty="0" smtClean="0">
              <a:solidFill>
                <a:schemeClr val="tx1"/>
              </a:solidFill>
            </a:endParaRPr>
          </a:p>
          <a:p>
            <a:pPr marL="0" indent="0" algn="ctr">
              <a:lnSpc>
                <a:spcPct val="150000"/>
              </a:lnSpc>
              <a:spcBef>
                <a:spcPts val="0"/>
              </a:spcBef>
              <a:buNone/>
            </a:pPr>
            <a:r>
              <a:rPr lang="en-AU" sz="1600" dirty="0" smtClean="0">
                <a:solidFill>
                  <a:schemeClr val="tx1"/>
                </a:solidFill>
              </a:rPr>
              <a:t>Follow the Fair Work Ombudsman on:</a:t>
            </a:r>
            <a:endParaRPr lang="en-AU" sz="1600" dirty="0">
              <a:solidFill>
                <a:schemeClr val="tx1"/>
              </a:solidFill>
            </a:endParaRPr>
          </a:p>
          <a:p>
            <a:pPr marL="0" lvl="2" indent="0" algn="ctr">
              <a:lnSpc>
                <a:spcPct val="150000"/>
              </a:lnSpc>
              <a:spcBef>
                <a:spcPts val="0"/>
              </a:spcBef>
              <a:buNone/>
            </a:pPr>
            <a:r>
              <a:rPr lang="en-AU" sz="1600" dirty="0">
                <a:solidFill>
                  <a:schemeClr val="tx1"/>
                </a:solidFill>
              </a:rPr>
              <a:t>Facebook www.facebook.com/fairwork.gov.au</a:t>
            </a:r>
          </a:p>
          <a:p>
            <a:pPr marL="0" lvl="2" indent="0" algn="ctr">
              <a:lnSpc>
                <a:spcPct val="150000"/>
              </a:lnSpc>
              <a:spcBef>
                <a:spcPts val="0"/>
              </a:spcBef>
              <a:buNone/>
            </a:pPr>
            <a:r>
              <a:rPr lang="en-AU" sz="1600" dirty="0">
                <a:solidFill>
                  <a:schemeClr val="tx1"/>
                </a:solidFill>
              </a:rPr>
              <a:t>Twitter @fairwork_gov_au</a:t>
            </a:r>
          </a:p>
          <a:p>
            <a:pPr marL="0" lvl="2" indent="0" algn="ctr">
              <a:lnSpc>
                <a:spcPct val="150000"/>
              </a:lnSpc>
              <a:spcBef>
                <a:spcPts val="0"/>
              </a:spcBef>
              <a:buNone/>
            </a:pPr>
            <a:r>
              <a:rPr lang="en-AU" sz="1600" dirty="0">
                <a:solidFill>
                  <a:schemeClr val="tx1"/>
                </a:solidFill>
              </a:rPr>
              <a:t>YouTube youtube.com/fairworkgovau</a:t>
            </a:r>
            <a:endParaRPr lang="en-AU" sz="1600" dirty="0" smtClean="0">
              <a:latin typeface="Myriad Pro"/>
            </a:endParaRPr>
          </a:p>
        </p:txBody>
      </p:sp>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2974" y="5410881"/>
            <a:ext cx="216024"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26573" y="5787948"/>
            <a:ext cx="288031" cy="288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50986" y="6103402"/>
            <a:ext cx="562720" cy="350153"/>
          </a:xfrm>
          <a:prstGeom prst="rect">
            <a:avLst/>
          </a:prstGeom>
        </p:spPr>
      </p:pic>
    </p:spTree>
    <p:extLst>
      <p:ext uri="{BB962C8B-B14F-4D97-AF65-F5344CB8AC3E}">
        <p14:creationId xmlns:p14="http://schemas.microsoft.com/office/powerpoint/2010/main" val="70342554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MacroView Edls</Name>
    <Synchronization>Synchronous</Synchronization>
    <Type>10001</Type>
    <SequenceNumber>10000</SequenceNumber>
    <Assembly>MacroView.SharePoint.DocumentSecurity, Version=1.0.0.0, Culture=neutral, PublicKeyToken=6f7d66a3bb7de652</Assembly>
    <Class>MacroView.SharePoint.DocumentSecurity.ItemEvents</Class>
    <Data/>
    <Filter/>
  </Receiver>
  <Receiver>
    <Name>MacroView Edls</Name>
    <Synchronization>Synchronous</Synchronization>
    <Type>10002</Type>
    <SequenceNumber>10000</SequenceNumber>
    <Assembly>MacroView.SharePoint.DocumentSecurity, Version=1.0.0.0, Culture=neutral, PublicKeyToken=6f7d66a3bb7de652</Assembly>
    <Class>MacroView.SharePoint.DocumentSecurity.ItemEvents</Class>
    <Data/>
    <Filter/>
  </Receiver>
  <Receiver>
    <Name>Macroview Email Handler</Name>
    <Synchronization>Asynchronous</Synchronization>
    <Type>20000</Type>
    <SequenceNumber>10001</SequenceNumber>
    <Assembly>MacroView.SharePoint.EmailHandler, Version=1.0.0.1, Culture=neutral, PublicKeyToken=6f7d66a3bb7de652</Assembly>
    <Class>MacroView.SharePoint.EmailHandler.EMLtoMSG</Class>
    <Data/>
    <Filter/>
  </Receiver>
</spe:Receivers>
</file>

<file path=customXml/item3.xml><?xml version="1.0" encoding="utf-8"?>
<ct:contentTypeSchema xmlns:ct="http://schemas.microsoft.com/office/2006/metadata/contentType" xmlns:ma="http://schemas.microsoft.com/office/2006/metadata/properties/metaAttributes" ct:_="" ma:_="" ma:contentTypeName="FWO Classified Document" ma:contentTypeID="0x010100B2AA788ECC3F4F3EBCB0F00CED0A3A700033AD84698D0E414A8C73507934972AA2" ma:contentTypeVersion="3" ma:contentTypeDescription="Document with BCS Classification" ma:contentTypeScope="" ma:versionID="8974495c834bd6a1d7188697547d858c">
  <xsd:schema xmlns:xsd="http://www.w3.org/2001/XMLSchema" xmlns:xs="http://www.w3.org/2001/XMLSchema" xmlns:p="http://schemas.microsoft.com/office/2006/metadata/properties" xmlns:ns2="98AE9AF2-9EE8-4FBE-A80E-02059380CD27" xmlns:ns3="75deda2a-1334-451d-ac9c-bfd9c69965e8" targetNamespace="http://schemas.microsoft.com/office/2006/metadata/properties" ma:root="true" ma:fieldsID="d74a005570277f84b19a3086495c5ba1" ns2:_="" ns3:_="">
    <xsd:import namespace="98AE9AF2-9EE8-4FBE-A80E-02059380CD27"/>
    <xsd:import namespace="75deda2a-1334-451d-ac9c-bfd9c69965e8"/>
    <xsd:element name="properties">
      <xsd:complexType>
        <xsd:sequence>
          <xsd:element name="documentManagement">
            <xsd:complexType>
              <xsd:all>
                <xsd:element ref="ns2:FWO_DocumentTopicTaxHTField0" minOccurs="0"/>
                <xsd:element ref="ns2:FWO_BCSTaxHTField0"/>
                <xsd:element ref="ns2:FWO_EnterpriseKeywordTaxHTField0" minOccurs="0"/>
                <xsd:element ref="ns2:FWO_DOCStatus" minOccurs="0"/>
                <xsd:element ref="ns2:FWO_DocSecurityClassification" minOccurs="0"/>
                <xsd:element ref="ns2:FWO_TRIM_SecurityClassification"/>
                <xsd:element ref="ns2:FWO_TRIM_DLM" minOccurs="0"/>
                <xsd:element ref="ns3:_dlc_DocId" minOccurs="0"/>
                <xsd:element ref="ns3:_dlc_DocIdUrl" minOccurs="0"/>
                <xsd:element ref="ns3:_dlc_DocIdPersistId"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AE9AF2-9EE8-4FBE-A80E-02059380CD27" elementFormDefault="qualified">
    <xsd:import namespace="http://schemas.microsoft.com/office/2006/documentManagement/types"/>
    <xsd:import namespace="http://schemas.microsoft.com/office/infopath/2007/PartnerControls"/>
    <xsd:element name="FWO_DocumentTopicTaxHTField0" ma:index="9" nillable="true" ma:taxonomy="true" ma:internalName="FWO_DocumentTopicTaxHTField0" ma:taxonomyFieldName="FWO_DocumentTopic" ma:displayName="Document Topic" ma:readOnly="false" ma:fieldId="{be8a6a8f-4ccb-4a7f-9f80-cfecdc3ee9ad}" ma:sspId="4ecb7306-e2d5-494a-8c81-b8bbb5078f6a" ma:termSetId="640cb200-b6dd-446d-8d92-052d040f48a7" ma:anchorId="00000000-0000-0000-0000-000000000000" ma:open="true" ma:isKeyword="false">
      <xsd:complexType>
        <xsd:sequence>
          <xsd:element ref="pc:Terms" minOccurs="0" maxOccurs="1"/>
        </xsd:sequence>
      </xsd:complexType>
    </xsd:element>
    <xsd:element name="FWO_BCSTaxHTField0" ma:index="11" nillable="true" ma:taxonomy="true" ma:internalName="FWO_BCSTaxHTField0" ma:taxonomyFieldName="FWO_BCS" ma:displayName="BCS Library" ma:readOnly="false" ma:fieldId="{e1c03f9d-45fa-4a5b-9d32-f7c3f9e04363}" ma:sspId="4ecb7306-e2d5-494a-8c81-b8bbb5078f6a" ma:termSetId="5e19aaa5-9e0d-49f6-9976-91f6400ed111" ma:anchorId="00000000-0000-0000-0000-000000000000" ma:open="true" ma:isKeyword="false">
      <xsd:complexType>
        <xsd:sequence>
          <xsd:element ref="pc:Terms" minOccurs="0" maxOccurs="1"/>
        </xsd:sequence>
      </xsd:complexType>
    </xsd:element>
    <xsd:element name="FWO_EnterpriseKeywordTaxHTField0" ma:index="13" nillable="true" ma:taxonomy="true" ma:internalName="FWO_EnterpriseKeywordTaxHTField0" ma:taxonomyFieldName="FWO_EnterpriseKeyword" ma:displayName="FWO Enterprise Keyword" ma:readOnly="false" ma:fieldId="{3bd61d16-5d01-4c91-a58c-a01c754f06e8}" ma:sspId="4ecb7306-e2d5-494a-8c81-b8bbb5078f6a" ma:termSetId="e099aa49-9917-4dc0-b4a7-027e8e87f03d" ma:anchorId="00000000-0000-0000-0000-000000000000" ma:open="true" ma:isKeyword="false">
      <xsd:complexType>
        <xsd:sequence>
          <xsd:element ref="pc:Terms" minOccurs="0" maxOccurs="1"/>
        </xsd:sequence>
      </xsd:complexType>
    </xsd:element>
    <xsd:element name="FWO_DOCStatus" ma:index="14" nillable="true" ma:displayName="Status" ma:default="Draft" ma:internalName="FWO_DOCStatus" ma:readOnly="false">
      <xsd:simpleType>
        <xsd:restriction base="dms:Choice">
          <xsd:enumeration value="Draft"/>
          <xsd:enumeration value="Final"/>
          <xsd:enumeration value="Published"/>
          <xsd:enumeration value="Superseded"/>
          <xsd:enumeration value="Inactive"/>
        </xsd:restriction>
      </xsd:simpleType>
    </xsd:element>
    <xsd:element name="FWO_DocSecurityClassification" ma:index="15" nillable="true" ma:displayName="FWO Document security classification" ma:default="Unclassified" ma:hidden="true" ma:internalName="FWO_DocSecurityClassification" ma:readOnly="false">
      <xsd:simpleType>
        <xsd:restriction base="dms:Choice">
          <xsd:enumeration value="Unclassified"/>
          <xsd:enumeration value="Unofficial"/>
          <xsd:enumeration value="For Official Use Only"/>
          <xsd:enumeration value="Sensitive: Legal"/>
          <xsd:enumeration value="Senstive: Personal"/>
          <xsd:enumeration value="Sensitive"/>
        </xsd:restriction>
      </xsd:simpleType>
    </xsd:element>
    <xsd:element name="FWO_TRIM_SecurityClassification" ma:index="16" ma:displayName="Security classification" ma:default="Unclassified" ma:internalName="FWO_TRIM_SecurityClassification">
      <xsd:simpleType>
        <xsd:restriction base="dms:Choice">
          <xsd:enumeration value="Unclassified"/>
          <xsd:enumeration value="Unofficial"/>
        </xsd:restriction>
      </xsd:simpleType>
    </xsd:element>
    <xsd:element name="FWO_TRIM_DLM" ma:index="17" nillable="true" ma:displayName="DLM" ma:internalName="FWO_TRIM_DLM">
      <xsd:simpleType>
        <xsd:restriction base="dms:Choice">
          <xsd:enumeration value=""/>
          <xsd:enumeration value="For Official Use Only"/>
          <xsd:enumeration value="Sensitive"/>
          <xsd:enumeration value="Sensitive: Legal"/>
          <xsd:enumeration value="Sensitive: Personal"/>
        </xsd:restriction>
      </xsd:simpleType>
    </xsd:element>
  </xsd:schema>
  <xsd:schema xmlns:xsd="http://www.w3.org/2001/XMLSchema" xmlns:xs="http://www.w3.org/2001/XMLSchema" xmlns:dms="http://schemas.microsoft.com/office/2006/documentManagement/types" xmlns:pc="http://schemas.microsoft.com/office/infopath/2007/PartnerControls" targetNamespace="75deda2a-1334-451d-ac9c-bfd9c69965e8" elementFormDefault="qualified">
    <xsd:import namespace="http://schemas.microsoft.com/office/2006/documentManagement/types"/>
    <xsd:import namespace="http://schemas.microsoft.com/office/infopath/2007/PartnerControls"/>
    <xsd:element name="_dlc_DocId" ma:index="18" nillable="true" ma:displayName="Document ID Value" ma:description="The value of the document ID assigned to this item." ma:internalName="_dlc_DocId" ma:readOnly="true">
      <xsd:simpleType>
        <xsd:restriction base="dms:Text"/>
      </xsd:simpleType>
    </xsd:element>
    <xsd:element name="_dlc_DocIdUrl" ma:index="1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0" nillable="true" ma:displayName="Persist ID" ma:description="Keep ID on add." ma:hidden="true" ma:internalName="_dlc_DocIdPersistId" ma:readOnly="true">
      <xsd:simpleType>
        <xsd:restriction base="dms:Boolean"/>
      </xsd:simpleType>
    </xsd:element>
    <xsd:element name="TaxCatchAll" ma:index="21" nillable="true" ma:displayName="Taxonomy Catch All Column" ma:description="" ma:hidden="true" ma:list="{7000b0d0-569b-4e79-8ebb-3725b331b6fc}" ma:internalName="TaxCatchAll" ma:showField="CatchAllData" ma:web="75deda2a-1334-451d-ac9c-bfd9c69965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75deda2a-1334-451d-ac9c-bfd9c69965e8">
      <Value>14</Value>
      <Value>285</Value>
    </TaxCatchAll>
    <_dlc_DocId xmlns="75deda2a-1334-451d-ac9c-bfd9c69965e8">DB-1039814</_dlc_DocId>
    <_dlc_DocIdUrl xmlns="75deda2a-1334-451d-ac9c-bfd9c69965e8">
      <Url>http://fwocollaboration.hosts.application.enet/sites/b32/projects/_layouts/15/DocIdRedir.aspx?ID=DB-1039814</Url>
      <Description>DB-1039814</Description>
    </_dlc_DocIdUrl>
    <FWO_DocumentTopicTaxHTField0 xmlns="98AE9AF2-9EE8-4FBE-A80E-02059380CD27">
      <Terms xmlns="http://schemas.microsoft.com/office/infopath/2007/PartnerControls">
        <TermInfo xmlns="http://schemas.microsoft.com/office/infopath/2007/PartnerControls">
          <TermName xmlns="http://schemas.microsoft.com/office/infopath/2007/PartnerControls">Part 3</TermName>
          <TermId xmlns="http://schemas.microsoft.com/office/infopath/2007/PartnerControls">567221c4-5446-4f87-9c3a-14ff6aac5cf6</TermId>
        </TermInfo>
      </Terms>
    </FWO_DocumentTopicTaxHTField0>
    <FWO_BCSTaxHTField0 xmlns="98AE9AF2-9EE8-4FBE-A80E-02059380CD27">
      <Terms xmlns="http://schemas.microsoft.com/office/infopath/2007/PartnerControls">
        <TermInfo xmlns="http://schemas.microsoft.com/office/infopath/2007/PartnerControls">
          <TermName xmlns="http://schemas.microsoft.com/office/infopath/2007/PartnerControls">Projects</TermName>
          <TermId xmlns="http://schemas.microsoft.com/office/infopath/2007/PartnerControls">aee93119-2e00-4848-a07d-951554e11976</TermId>
        </TermInfo>
      </Terms>
    </FWO_BCSTaxHTField0>
    <FWO_EnterpriseKeywordTaxHTField0 xmlns="98AE9AF2-9EE8-4FBE-A80E-02059380CD27">
      <Terms xmlns="http://schemas.microsoft.com/office/infopath/2007/PartnerControls"/>
    </FWO_EnterpriseKeywordTaxHTField0>
    <FWO_DOCStatus xmlns="98AE9AF2-9EE8-4FBE-A80E-02059380CD27">Draft</FWO_DOCStatus>
    <FWO_DocSecurityClassification xmlns="98AE9AF2-9EE8-4FBE-A80E-02059380CD27">Unclassified</FWO_DocSecurityClassification>
    <FWO_TRIM_SecurityClassification xmlns="98AE9AF2-9EE8-4FBE-A80E-02059380CD27">Unclassified</FWO_TRIM_SecurityClassification>
    <FWO_TRIM_DLM xmlns="98AE9AF2-9EE8-4FBE-A80E-02059380CD27" xsi:nil="true"/>
    <_dlc_DocIdPersistId xmlns="75deda2a-1334-451d-ac9c-bfd9c69965e8">true</_dlc_DocIdPersistId>
  </documentManagement>
</p:properties>
</file>

<file path=customXml/itemProps1.xml><?xml version="1.0" encoding="utf-8"?>
<ds:datastoreItem xmlns:ds="http://schemas.openxmlformats.org/officeDocument/2006/customXml" ds:itemID="{8B43AD2C-6E52-46F2-8D97-36B4D8EB2195}"/>
</file>

<file path=customXml/itemProps2.xml><?xml version="1.0" encoding="utf-8"?>
<ds:datastoreItem xmlns:ds="http://schemas.openxmlformats.org/officeDocument/2006/customXml" ds:itemID="{BF3D85EB-61CE-4F8C-A23E-4DE8719A8348}"/>
</file>

<file path=customXml/itemProps3.xml><?xml version="1.0" encoding="utf-8"?>
<ds:datastoreItem xmlns:ds="http://schemas.openxmlformats.org/officeDocument/2006/customXml" ds:itemID="{3E8D6180-532A-4ABD-AA9B-E7062E25C651}"/>
</file>

<file path=customXml/itemProps4.xml><?xml version="1.0" encoding="utf-8"?>
<ds:datastoreItem xmlns:ds="http://schemas.openxmlformats.org/officeDocument/2006/customXml" ds:itemID="{8ACAB2F9-6A91-4CC0-B168-9FE376AB753F}"/>
</file>

<file path=docProps/app.xml><?xml version="1.0" encoding="utf-8"?>
<Properties xmlns="http://schemas.openxmlformats.org/officeDocument/2006/extended-properties" xmlns:vt="http://schemas.openxmlformats.org/officeDocument/2006/docPropsVTypes">
  <Template>Presentation template</Template>
  <TotalTime>0</TotalTime>
  <Words>1496</Words>
  <Application>Microsoft Office PowerPoint</Application>
  <PresentationFormat>On-screen Show (4:3)</PresentationFormat>
  <Paragraphs>182</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1_Custom Design</vt:lpstr>
      <vt:lpstr>About the Fair Work Ombudsman (FWO)</vt:lpstr>
      <vt:lpstr>Types of employment</vt:lpstr>
      <vt:lpstr>National Minimum Wage – from 1 July 2017</vt:lpstr>
      <vt:lpstr>Department of Home Affairs (DHA) and FWO</vt:lpstr>
      <vt:lpstr>Getting help It’s OK to ask for information or help!</vt:lpstr>
      <vt:lpstr>Record My Hours App</vt:lpstr>
      <vt:lpstr> www.fairwork.gov.au   </vt:lpstr>
      <vt:lpstr>Tools and resources for international students</vt:lpstr>
      <vt:lpstr>Key Messages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Presentation-slides-5-Austrade.pptx</dc:title>
  <dc:creator/>
  <cp:lastModifiedBy/>
  <cp:revision>1</cp:revision>
  <dcterms:created xsi:type="dcterms:W3CDTF">2017-06-05T06:09:13Z</dcterms:created>
  <dcterms:modified xsi:type="dcterms:W3CDTF">2018-02-06T05:55:16Z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0x010100B2AA788ECC3F4F3EBCB0F00CED0A3A700033AD84698D0E414A8C73507934972AA2</vt:lpwstr>
  </property>
  <property fmtid="{D5CDD505-2E9C-101B-9397-08002B2CF9AE}" pid="3" name="FWO_EnterpriseKeyword">
    <vt:lpwstr/>
  </property>
  <property fmtid="{D5CDD505-2E9C-101B-9397-08002B2CF9AE}" pid="4" name="FWO_BCS">
    <vt:lpwstr>14;#Projects|aee93119-2e00-4848-a07d-951554e11976</vt:lpwstr>
  </property>
  <property fmtid="{D5CDD505-2E9C-101B-9397-08002B2CF9AE}" pid="5" name="FWO_DocumentTopic">
    <vt:lpwstr>285;#Part 3|567221c4-5446-4f87-9c3a-14ff6aac5cf6</vt:lpwstr>
  </property>
  <property fmtid="{D5CDD505-2E9C-101B-9397-08002B2CF9AE}" pid="6" name="_dlc_DocIdItemGuid">
    <vt:lpwstr>3227403a-5ce7-4c37-a3aa-471e9967dea2</vt:lpwstr>
  </property>
  <property fmtid="{D5CDD505-2E9C-101B-9397-08002B2CF9AE}" pid="7" name="Title">
    <vt:lpwstr>Presentation-slides-5-Austrade.pptx</vt:lpwstr>
  </property>
  <property fmtid="{D5CDD505-2E9C-101B-9397-08002B2CF9AE}" pid="8" name="FWO_DocumentTopicTaxHTField0">
    <vt:lpwstr>Presentation|71f577ed-27d6-43f5-ad66-9651c3ba41fe</vt:lpwstr>
  </property>
  <property fmtid="{D5CDD505-2E9C-101B-9397-08002B2CF9AE}" pid="9" name="FWO_EnterpriseKeywordTaxHTField0">
    <vt:lpwstr/>
  </property>
  <property fmtid="{D5CDD505-2E9C-101B-9397-08002B2CF9AE}" pid="10" name="FWO_DOCStatus">
    <vt:lpwstr>Draft</vt:lpwstr>
  </property>
  <property fmtid="{D5CDD505-2E9C-101B-9397-08002B2CF9AE}" pid="11" name="FWO_DocSecurityClassification">
    <vt:lpwstr>Unclassified</vt:lpwstr>
  </property>
  <property fmtid="{D5CDD505-2E9C-101B-9397-08002B2CF9AE}" pid="12" name="FWO_TRIM_SecurityClassification">
    <vt:lpwstr>Unclassified</vt:lpwstr>
  </property>
  <property fmtid="{D5CDD505-2E9C-101B-9397-08002B2CF9AE}" pid="13" name="FWO_TRIM_DLM">
    <vt:lpwstr/>
  </property>
  <property fmtid="{D5CDD505-2E9C-101B-9397-08002B2CF9AE}" pid="14" name="TaxCatchAll">
    <vt:lpwstr/>
  </property>
  <property fmtid="{D5CDD505-2E9C-101B-9397-08002B2CF9AE}" pid="15" name="FWO_BCSTaxHTField0">
    <vt:lpwstr>Publication|8f09c881-54fc-451c-b3d5-282daad9737c</vt:lpwstr>
  </property>
  <property fmtid="{D5CDD505-2E9C-101B-9397-08002B2CF9AE}" pid="16" name="Order">
    <vt:r8>7900</vt:r8>
  </property>
  <property fmtid="{D5CDD505-2E9C-101B-9397-08002B2CF9AE}" pid="17" name="mvSensitivity">
    <vt:lpwstr/>
  </property>
  <property fmtid="{D5CDD505-2E9C-101B-9397-08002B2CF9AE}" pid="18" name="DmeDocStatus">
    <vt:lpwstr/>
  </property>
  <property fmtid="{D5CDD505-2E9C-101B-9397-08002B2CF9AE}" pid="19" name="DmeCustBranchCode">
    <vt:lpwstr/>
  </property>
  <property fmtid="{D5CDD505-2E9C-101B-9397-08002B2CF9AE}" pid="20" name="Histories">
    <vt:lpwstr/>
  </property>
  <property fmtid="{D5CDD505-2E9C-101B-9397-08002B2CF9AE}" pid="21" name="xd_Signature">
    <vt:bool>false</vt:bool>
  </property>
  <property fmtid="{D5CDD505-2E9C-101B-9397-08002B2CF9AE}" pid="22" name="mvFrom">
    <vt:lpwstr/>
  </property>
  <property fmtid="{D5CDD505-2E9C-101B-9397-08002B2CF9AE}" pid="23" name="DmeCreatedBy">
    <vt:lpwstr/>
  </property>
  <property fmtid="{D5CDD505-2E9C-101B-9397-08002B2CF9AE}" pid="24" name="DmeDocId">
    <vt:lpwstr/>
  </property>
  <property fmtid="{D5CDD505-2E9C-101B-9397-08002B2CF9AE}" pid="25" name="xd_ProgID">
    <vt:lpwstr/>
  </property>
  <property fmtid="{D5CDD505-2E9C-101B-9397-08002B2CF9AE}" pid="26" name="DocumentSetDescription">
    <vt:lpwstr/>
  </property>
  <property fmtid="{D5CDD505-2E9C-101B-9397-08002B2CF9AE}" pid="27" name="mvBCC">
    <vt:lpwstr/>
  </property>
  <property fmtid="{D5CDD505-2E9C-101B-9397-08002B2CF9AE}" pid="28" name="mvAttach Count">
    <vt:lpwstr/>
  </property>
  <property fmtid="{D5CDD505-2E9C-101B-9397-08002B2CF9AE}" pid="29" name="mvCC">
    <vt:lpwstr/>
  </property>
  <property fmtid="{D5CDD505-2E9C-101B-9397-08002B2CF9AE}" pid="30" name="mvImportance">
    <vt:lpwstr/>
  </property>
  <property fmtid="{D5CDD505-2E9C-101B-9397-08002B2CF9AE}" pid="31" name="TemplateUrl">
    <vt:lpwstr/>
  </property>
  <property fmtid="{D5CDD505-2E9C-101B-9397-08002B2CF9AE}" pid="32" name="mvTo">
    <vt:lpwstr/>
  </property>
  <property fmtid="{D5CDD505-2E9C-101B-9397-08002B2CF9AE}" pid="33" name="DmeCustFWOCategory">
    <vt:lpwstr/>
  </property>
  <property fmtid="{D5CDD505-2E9C-101B-9397-08002B2CF9AE}" pid="34" name="mvConversationTopic">
    <vt:lpwstr/>
  </property>
  <property fmtid="{D5CDD505-2E9C-101B-9397-08002B2CF9AE}" pid="35" name="mvMessageID">
    <vt:lpwstr/>
  </property>
  <property fmtid="{D5CDD505-2E9C-101B-9397-08002B2CF9AE}" pid="36" name="mvOriginal Author">
    <vt:lpwstr/>
  </property>
  <property fmtid="{D5CDD505-2E9C-101B-9397-08002B2CF9AE}" pid="37" name="mvOriginal Producer">
    <vt:lpwstr/>
  </property>
  <property fmtid="{D5CDD505-2E9C-101B-9397-08002B2CF9AE}" pid="38" name="DmeAuthor">
    <vt:lpwstr/>
  </property>
  <property fmtid="{D5CDD505-2E9C-101B-9397-08002B2CF9AE}" pid="39" name="DmeName">
    <vt:lpwstr/>
  </property>
</Properties>
</file>